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5899-51CE-6ED3-59A5-D076BCF5D8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D58403-4F90-51A5-EFDA-8C137690D7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011BCD-5FF1-2EDC-C07D-D0A01FB0338F}"/>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46ED4484-5B45-3E7F-F041-84E6D0142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0151A-3963-861E-D11A-8AFA2B791534}"/>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308082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3B91-6C21-3B80-2301-F193C47DD0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910CEE-D036-97D6-F57F-F63B90013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F02E2A-6CCC-D201-2370-1D7C9B9C6B76}"/>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CB183489-1923-464B-93ED-CDF819838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54379-1382-632D-229E-B9C267EE8E5D}"/>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33526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61E909-4A8B-3896-F2B1-4F9DBE10B7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E29A6C-1ED5-7BF1-0CDD-11AB837C8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E4E4D-0B7F-C1FC-C3E1-0BAA2AF9515F}"/>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7ACFD113-2CCE-A5F7-3772-D462391C0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FE430-A969-ADAB-89EF-FECCE9AF64FB}"/>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3096693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0F9C-1A00-98BB-7C49-AB27C4FCB4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569449-EAEC-5F9C-4FBC-583A14D02E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FCD92-1C27-C2B6-D431-C61330F30753}"/>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C6A3DFEC-6AB8-03A0-2D77-4ADC60A6AE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8EF1B-AA7C-0827-CF71-EB15825B3CBD}"/>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275738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A247-11F8-AFDA-B008-AAA4781978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D2FDFE-9634-AFF0-2A1A-42AEB5397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5645F1-2A55-25A7-CB30-D3D3299EB353}"/>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95A18234-1970-7055-1E09-83C49BCA7B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E7264-F9EC-3B32-953A-7D9E5D350E7A}"/>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228274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E58F3-4612-E9FC-B7B1-91FBE8BA6D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16303-1A81-B3B6-1CAC-8FFE34D834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5494DC-DABD-DEBF-587B-41DEBD7769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517D20-8006-A5B9-F9D4-E6680A9A6960}"/>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6" name="Footer Placeholder 5">
            <a:extLst>
              <a:ext uri="{FF2B5EF4-FFF2-40B4-BE49-F238E27FC236}">
                <a16:creationId xmlns:a16="http://schemas.microsoft.com/office/drawing/2014/main" id="{1967D995-B58A-C03D-D9F0-D5B4D58683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C8AEB6-8E3A-9293-738C-63E538630CCF}"/>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156817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E4B0-0B6D-C4B9-03CF-6A07E74812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A49BC7-67B2-F363-FD79-39C40DF6A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953748-869F-C8BB-4FD4-AFCC483EF2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3B52BA-8DA5-F62D-EE0F-AEE3786061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E93878-5C4C-059F-84BB-956E0E293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E91DCC-80C2-400A-8835-689F7C20D8BE}"/>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8" name="Footer Placeholder 7">
            <a:extLst>
              <a:ext uri="{FF2B5EF4-FFF2-40B4-BE49-F238E27FC236}">
                <a16:creationId xmlns:a16="http://schemas.microsoft.com/office/drawing/2014/main" id="{4986E27A-210C-D611-24F6-8FC7B29E49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BDB032-0DAC-CB00-1BAA-53D20198698C}"/>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2790881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528F7-0EFB-B674-353D-D5130697AD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63027D-A0AF-7B49-A649-D3FA8C608656}"/>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4" name="Footer Placeholder 3">
            <a:extLst>
              <a:ext uri="{FF2B5EF4-FFF2-40B4-BE49-F238E27FC236}">
                <a16:creationId xmlns:a16="http://schemas.microsoft.com/office/drawing/2014/main" id="{D8CCAB03-0984-95F5-8882-224300CC1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9BF939-1484-BCD5-10DB-89AA95BA1250}"/>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1503677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3019E-06E8-2E37-5C1D-2F41FFADF4B0}"/>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3" name="Footer Placeholder 2">
            <a:extLst>
              <a:ext uri="{FF2B5EF4-FFF2-40B4-BE49-F238E27FC236}">
                <a16:creationId xmlns:a16="http://schemas.microsoft.com/office/drawing/2014/main" id="{CBA79588-29EC-A0ED-C5BC-46B449F6ED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E13EA5-B4A0-CEF6-672A-827A22F97919}"/>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43954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B5C8-92FC-E6F7-69F0-AB7024B09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D66C12-9ABF-5B98-44C2-E75536FDA3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8C117-CE91-67C3-4F9A-989A5D9B3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B37EC2-8FD6-1D51-383A-E0CC775795A0}"/>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6" name="Footer Placeholder 5">
            <a:extLst>
              <a:ext uri="{FF2B5EF4-FFF2-40B4-BE49-F238E27FC236}">
                <a16:creationId xmlns:a16="http://schemas.microsoft.com/office/drawing/2014/main" id="{4980A44A-D677-A9D9-4B9C-8BDA6F2CB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BAB61-5F6B-CACD-8ABE-D6678C326EA6}"/>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17155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ECC8E-A1BE-E8A7-8BA8-34DD2457C5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763596-19D5-DB66-FD62-38D609C27C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485FE7-B67C-47E9-63E9-C1242C253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AE7A6A-859F-EE09-AD06-FC2769BF7FFC}"/>
              </a:ext>
            </a:extLst>
          </p:cNvPr>
          <p:cNvSpPr>
            <a:spLocks noGrp="1"/>
          </p:cNvSpPr>
          <p:nvPr>
            <p:ph type="dt" sz="half" idx="10"/>
          </p:nvPr>
        </p:nvSpPr>
        <p:spPr/>
        <p:txBody>
          <a:bodyPr/>
          <a:lstStyle/>
          <a:p>
            <a:fld id="{973BDEA3-5342-4313-AC4E-060083E0A612}" type="datetimeFigureOut">
              <a:rPr lang="en-US" smtClean="0"/>
              <a:t>6/10/2024</a:t>
            </a:fld>
            <a:endParaRPr lang="en-US"/>
          </a:p>
        </p:txBody>
      </p:sp>
      <p:sp>
        <p:nvSpPr>
          <p:cNvPr id="6" name="Footer Placeholder 5">
            <a:extLst>
              <a:ext uri="{FF2B5EF4-FFF2-40B4-BE49-F238E27FC236}">
                <a16:creationId xmlns:a16="http://schemas.microsoft.com/office/drawing/2014/main" id="{33B95389-CB90-B967-760C-21C40CEC00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29958D-5E4C-8355-D069-A5D25603CEC1}"/>
              </a:ext>
            </a:extLst>
          </p:cNvPr>
          <p:cNvSpPr>
            <a:spLocks noGrp="1"/>
          </p:cNvSpPr>
          <p:nvPr>
            <p:ph type="sldNum" sz="quarter" idx="12"/>
          </p:nvPr>
        </p:nvSpPr>
        <p:spPr/>
        <p:txBody>
          <a:bodyPr/>
          <a:lstStyle/>
          <a:p>
            <a:fld id="{E17B933B-9718-4FEF-B374-83D3C5D0DA4D}" type="slidenum">
              <a:rPr lang="en-US" smtClean="0"/>
              <a:t>‹#›</a:t>
            </a:fld>
            <a:endParaRPr lang="en-US"/>
          </a:p>
        </p:txBody>
      </p:sp>
    </p:spTree>
    <p:extLst>
      <p:ext uri="{BB962C8B-B14F-4D97-AF65-F5344CB8AC3E}">
        <p14:creationId xmlns:p14="http://schemas.microsoft.com/office/powerpoint/2010/main" val="8235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62E5A9-DD0E-D888-143D-3C2C147D0D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B48229-1D05-5DF7-C6A5-BF0FB6A7AC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40A4B-D412-068F-F6C9-5C370AEDF5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BDEA3-5342-4313-AC4E-060083E0A612}" type="datetimeFigureOut">
              <a:rPr lang="en-US" smtClean="0"/>
              <a:t>6/10/2024</a:t>
            </a:fld>
            <a:endParaRPr lang="en-US"/>
          </a:p>
        </p:txBody>
      </p:sp>
      <p:sp>
        <p:nvSpPr>
          <p:cNvPr id="5" name="Footer Placeholder 4">
            <a:extLst>
              <a:ext uri="{FF2B5EF4-FFF2-40B4-BE49-F238E27FC236}">
                <a16:creationId xmlns:a16="http://schemas.microsoft.com/office/drawing/2014/main" id="{B4D24E72-B6B5-D28F-B50D-B6E4ED7DB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060ED-40FB-8DC8-8CE5-3335324E78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B933B-9718-4FEF-B374-83D3C5D0DA4D}" type="slidenum">
              <a:rPr lang="en-US" smtClean="0"/>
              <a:t>‹#›</a:t>
            </a:fld>
            <a:endParaRPr lang="en-US"/>
          </a:p>
        </p:txBody>
      </p:sp>
    </p:spTree>
    <p:extLst>
      <p:ext uri="{BB962C8B-B14F-4D97-AF65-F5344CB8AC3E}">
        <p14:creationId xmlns:p14="http://schemas.microsoft.com/office/powerpoint/2010/main" val="3579837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7627832-AA44-13E1-2EB0-77BEE5B85887}"/>
              </a:ext>
            </a:extLst>
          </p:cNvPr>
          <p:cNvSpPr txBox="1"/>
          <p:nvPr/>
        </p:nvSpPr>
        <p:spPr>
          <a:xfrm>
            <a:off x="650057" y="309003"/>
            <a:ext cx="10891886" cy="646331"/>
          </a:xfrm>
          <a:prstGeom prst="rect">
            <a:avLst/>
          </a:prstGeom>
          <a:noFill/>
        </p:spPr>
        <p:txBody>
          <a:bodyPr wrap="square" rtlCol="0">
            <a:spAutoFit/>
          </a:bodyPr>
          <a:lstStyle/>
          <a:p>
            <a:pPr algn="ctr"/>
            <a:r>
              <a:rPr lang="en-US" dirty="0"/>
              <a:t>Streaks of heating on a 20</a:t>
            </a:r>
            <a:r>
              <a:rPr lang="en-US" baseline="30000" dirty="0"/>
              <a:t>o</a:t>
            </a:r>
            <a:r>
              <a:rPr lang="en-US" dirty="0"/>
              <a:t> finite-span compression flap in low-noise Mach-6 flow at Reynolds numbers of 6.3 million (left) and 10.7 million (right) per meter on a canonical cone-slice ramp geometry at a 0</a:t>
            </a:r>
            <a:r>
              <a:rPr lang="en-US" baseline="30000" dirty="0"/>
              <a:t>o</a:t>
            </a:r>
            <a:r>
              <a:rPr lang="en-US" dirty="0"/>
              <a:t> angle of attack.</a:t>
            </a:r>
          </a:p>
        </p:txBody>
      </p:sp>
      <p:grpSp>
        <p:nvGrpSpPr>
          <p:cNvPr id="18" name="Group 17">
            <a:extLst>
              <a:ext uri="{FF2B5EF4-FFF2-40B4-BE49-F238E27FC236}">
                <a16:creationId xmlns:a16="http://schemas.microsoft.com/office/drawing/2014/main" id="{B8BBFF70-D7BC-4CBB-ED36-6387012F349E}"/>
              </a:ext>
            </a:extLst>
          </p:cNvPr>
          <p:cNvGrpSpPr/>
          <p:nvPr/>
        </p:nvGrpSpPr>
        <p:grpSpPr>
          <a:xfrm>
            <a:off x="1694927" y="1183910"/>
            <a:ext cx="9743623" cy="2868118"/>
            <a:chOff x="1717449" y="958337"/>
            <a:chExt cx="9743623" cy="2868118"/>
          </a:xfrm>
        </p:grpSpPr>
        <p:pic>
          <p:nvPicPr>
            <p:cNvPr id="19" name="Picture 18" descr="A colorful background with a red circle&#10;&#10;Description automatically generated with medium confidence">
              <a:extLst>
                <a:ext uri="{FF2B5EF4-FFF2-40B4-BE49-F238E27FC236}">
                  <a16:creationId xmlns:a16="http://schemas.microsoft.com/office/drawing/2014/main" id="{FED2B539-485E-4AD4-5D07-C8C0D90CF74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717449" y="1073747"/>
              <a:ext cx="4297680" cy="2743200"/>
            </a:xfrm>
            <a:prstGeom prst="rect">
              <a:avLst/>
            </a:prstGeom>
          </p:spPr>
        </p:pic>
        <p:pic>
          <p:nvPicPr>
            <p:cNvPr id="20" name="Picture 19" descr="A colorful background with a red blue and yellow gradient&#10;&#10;Description automatically generated with medium confidence">
              <a:extLst>
                <a:ext uri="{FF2B5EF4-FFF2-40B4-BE49-F238E27FC236}">
                  <a16:creationId xmlns:a16="http://schemas.microsoft.com/office/drawing/2014/main" id="{2F9192F1-4572-775D-A230-29D3EC810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919" y="1073747"/>
              <a:ext cx="4297680" cy="2740332"/>
            </a:xfrm>
            <a:prstGeom prst="rect">
              <a:avLst/>
            </a:prstGeom>
          </p:spPr>
        </p:pic>
        <p:pic>
          <p:nvPicPr>
            <p:cNvPr id="21" name="Picture 20" descr="A close-up of a graph&#10;&#10;Description automatically generated">
              <a:extLst>
                <a:ext uri="{FF2B5EF4-FFF2-40B4-BE49-F238E27FC236}">
                  <a16:creationId xmlns:a16="http://schemas.microsoft.com/office/drawing/2014/main" id="{9E35BC7A-929E-FF3D-5492-CF1F299B411A}"/>
                </a:ext>
              </a:extLst>
            </p:cNvPr>
            <p:cNvPicPr>
              <a:picLocks noChangeAspect="1"/>
            </p:cNvPicPr>
            <p:nvPr/>
          </p:nvPicPr>
          <p:blipFill rotWithShape="1">
            <a:blip r:embed="rId4">
              <a:extLst>
                <a:ext uri="{28A0092B-C50C-407E-A947-70E740481C1C}">
                  <a14:useLocalDpi xmlns:a14="http://schemas.microsoft.com/office/drawing/2010/main" val="0"/>
                </a:ext>
              </a:extLst>
            </a:blip>
            <a:srcRect l="82513" t="21215" r="12492" b="26752"/>
            <a:stretch/>
          </p:blipFill>
          <p:spPr>
            <a:xfrm>
              <a:off x="10593612" y="958337"/>
              <a:ext cx="367011" cy="2868118"/>
            </a:xfrm>
            <a:prstGeom prst="rect">
              <a:avLst/>
            </a:prstGeom>
          </p:spPr>
        </p:pic>
        <p:cxnSp>
          <p:nvCxnSpPr>
            <p:cNvPr id="22" name="Straight Arrow Connector 21">
              <a:extLst>
                <a:ext uri="{FF2B5EF4-FFF2-40B4-BE49-F238E27FC236}">
                  <a16:creationId xmlns:a16="http://schemas.microsoft.com/office/drawing/2014/main" id="{87F7C464-D398-E713-E6F2-35F551153A88}"/>
                </a:ext>
              </a:extLst>
            </p:cNvPr>
            <p:cNvCxnSpPr/>
            <p:nvPr/>
          </p:nvCxnSpPr>
          <p:spPr>
            <a:xfrm flipV="1">
              <a:off x="11052699" y="1562470"/>
              <a:ext cx="0" cy="172226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0E55C37-82F6-4EBA-99EE-6F755E509576}"/>
                </a:ext>
              </a:extLst>
            </p:cNvPr>
            <p:cNvSpPr txBox="1"/>
            <p:nvPr/>
          </p:nvSpPr>
          <p:spPr>
            <a:xfrm rot="5400000">
              <a:off x="10245643" y="2238938"/>
              <a:ext cx="2061526" cy="369332"/>
            </a:xfrm>
            <a:prstGeom prst="rect">
              <a:avLst/>
            </a:prstGeom>
            <a:noFill/>
          </p:spPr>
          <p:txBody>
            <a:bodyPr wrap="none" rtlCol="0">
              <a:spAutoFit/>
            </a:bodyPr>
            <a:lstStyle/>
            <a:p>
              <a:r>
                <a:rPr lang="en-US" dirty="0"/>
                <a:t>higher heating rates</a:t>
              </a:r>
            </a:p>
          </p:txBody>
        </p:sp>
      </p:grpSp>
      <p:sp>
        <p:nvSpPr>
          <p:cNvPr id="24" name="TextBox 23">
            <a:extLst>
              <a:ext uri="{FF2B5EF4-FFF2-40B4-BE49-F238E27FC236}">
                <a16:creationId xmlns:a16="http://schemas.microsoft.com/office/drawing/2014/main" id="{EDC5A28A-B6F1-7E1A-51C4-225114693D1E}"/>
              </a:ext>
            </a:extLst>
          </p:cNvPr>
          <p:cNvSpPr txBox="1"/>
          <p:nvPr/>
        </p:nvSpPr>
        <p:spPr>
          <a:xfrm>
            <a:off x="571133" y="4226030"/>
            <a:ext cx="11049734" cy="923330"/>
          </a:xfrm>
          <a:prstGeom prst="rect">
            <a:avLst/>
          </a:prstGeom>
          <a:noFill/>
        </p:spPr>
        <p:txBody>
          <a:bodyPr wrap="square" rtlCol="0">
            <a:spAutoFit/>
          </a:bodyPr>
          <a:lstStyle/>
          <a:p>
            <a:pPr algn="ctr"/>
            <a:r>
              <a:rPr lang="en-US" dirty="0"/>
              <a:t>Dark blue regions on the left are indicative of separated flow due to the convex compression corner formed by the flap. Heating patterns are indicative of strong vortex formation in the separated shear layer which leads to transition.</a:t>
            </a:r>
          </a:p>
          <a:p>
            <a:pPr algn="ctr"/>
            <a:r>
              <a:rPr lang="en-US" dirty="0"/>
              <a:t>Red indicates higher heating rates, leading to higher surface temperatures in long-duration flight</a:t>
            </a:r>
          </a:p>
        </p:txBody>
      </p:sp>
      <p:pic>
        <p:nvPicPr>
          <p:cNvPr id="25" name="Picture 24">
            <a:extLst>
              <a:ext uri="{FF2B5EF4-FFF2-40B4-BE49-F238E27FC236}">
                <a16:creationId xmlns:a16="http://schemas.microsoft.com/office/drawing/2014/main" id="{CE618275-D9E4-E9FF-D2E2-5CBD5B4F884B}"/>
              </a:ext>
            </a:extLst>
          </p:cNvPr>
          <p:cNvPicPr>
            <a:picLocks noChangeAspect="1"/>
          </p:cNvPicPr>
          <p:nvPr/>
        </p:nvPicPr>
        <p:blipFill>
          <a:blip r:embed="rId5"/>
          <a:stretch>
            <a:fillRect/>
          </a:stretch>
        </p:blipFill>
        <p:spPr>
          <a:xfrm>
            <a:off x="4219575" y="5187440"/>
            <a:ext cx="3752850" cy="1219200"/>
          </a:xfrm>
          <a:prstGeom prst="rect">
            <a:avLst/>
          </a:prstGeom>
          <a:ln w="28575">
            <a:solidFill>
              <a:schemeClr val="tx1"/>
            </a:solidFill>
          </a:ln>
        </p:spPr>
      </p:pic>
      <p:sp>
        <p:nvSpPr>
          <p:cNvPr id="2" name="Rectangle 1">
            <a:extLst>
              <a:ext uri="{FF2B5EF4-FFF2-40B4-BE49-F238E27FC236}">
                <a16:creationId xmlns:a16="http://schemas.microsoft.com/office/drawing/2014/main" id="{ED7F1764-B2B1-4AD4-BED2-E67D2CA2281E}"/>
              </a:ext>
            </a:extLst>
          </p:cNvPr>
          <p:cNvSpPr/>
          <p:nvPr/>
        </p:nvSpPr>
        <p:spPr>
          <a:xfrm rot="20853668">
            <a:off x="6930777" y="5376147"/>
            <a:ext cx="981314" cy="4909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81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C5918F5-78C4-CABD-7AA1-3A5FA8C5F123}"/>
              </a:ext>
            </a:extLst>
          </p:cNvPr>
          <p:cNvSpPr txBox="1"/>
          <p:nvPr/>
        </p:nvSpPr>
        <p:spPr>
          <a:xfrm>
            <a:off x="1051988" y="320461"/>
            <a:ext cx="10406850" cy="646331"/>
          </a:xfrm>
          <a:prstGeom prst="rect">
            <a:avLst/>
          </a:prstGeom>
          <a:noFill/>
        </p:spPr>
        <p:txBody>
          <a:bodyPr wrap="square" rtlCol="0">
            <a:spAutoFit/>
          </a:bodyPr>
          <a:lstStyle/>
          <a:p>
            <a:pPr algn="ctr"/>
            <a:r>
              <a:rPr lang="en-US" dirty="0"/>
              <a:t>Streaks of heating on a 15</a:t>
            </a:r>
            <a:r>
              <a:rPr lang="en-US" baseline="30000" dirty="0"/>
              <a:t>o</a:t>
            </a:r>
            <a:r>
              <a:rPr lang="en-US" dirty="0"/>
              <a:t> (left) and 20</a:t>
            </a:r>
            <a:r>
              <a:rPr lang="en-US" baseline="30000" dirty="0"/>
              <a:t>o</a:t>
            </a:r>
            <a:r>
              <a:rPr lang="en-US" dirty="0"/>
              <a:t> (right) finite-span compression flap in low-noise Mach-6 flow at a Reynolds number of 6.8 million per meter on a canonical cone-slice-ramp geometry at a 2</a:t>
            </a:r>
            <a:r>
              <a:rPr lang="en-US" baseline="30000" dirty="0"/>
              <a:t>o</a:t>
            </a:r>
            <a:r>
              <a:rPr lang="en-US" dirty="0"/>
              <a:t> angle of attack.</a:t>
            </a:r>
          </a:p>
        </p:txBody>
      </p:sp>
      <p:pic>
        <p:nvPicPr>
          <p:cNvPr id="9" name="Picture 8">
            <a:extLst>
              <a:ext uri="{FF2B5EF4-FFF2-40B4-BE49-F238E27FC236}">
                <a16:creationId xmlns:a16="http://schemas.microsoft.com/office/drawing/2014/main" id="{48227EE8-36F7-56AE-AB14-9F9A7CA0332E}"/>
              </a:ext>
            </a:extLst>
          </p:cNvPr>
          <p:cNvPicPr>
            <a:picLocks noChangeAspect="1"/>
          </p:cNvPicPr>
          <p:nvPr/>
        </p:nvPicPr>
        <p:blipFill>
          <a:blip r:embed="rId2"/>
          <a:stretch>
            <a:fillRect/>
          </a:stretch>
        </p:blipFill>
        <p:spPr>
          <a:xfrm>
            <a:off x="4219575" y="5187440"/>
            <a:ext cx="3752850" cy="1219200"/>
          </a:xfrm>
          <a:prstGeom prst="rect">
            <a:avLst/>
          </a:prstGeom>
          <a:ln w="28575">
            <a:solidFill>
              <a:schemeClr val="tx1"/>
            </a:solidFill>
          </a:ln>
        </p:spPr>
      </p:pic>
      <p:grpSp>
        <p:nvGrpSpPr>
          <p:cNvPr id="6" name="Group 5">
            <a:extLst>
              <a:ext uri="{FF2B5EF4-FFF2-40B4-BE49-F238E27FC236}">
                <a16:creationId xmlns:a16="http://schemas.microsoft.com/office/drawing/2014/main" id="{D4D3F0F6-7518-5D98-EF58-13A538E442A9}"/>
              </a:ext>
            </a:extLst>
          </p:cNvPr>
          <p:cNvGrpSpPr/>
          <p:nvPr/>
        </p:nvGrpSpPr>
        <p:grpSpPr>
          <a:xfrm>
            <a:off x="1694927" y="1183910"/>
            <a:ext cx="9763912" cy="2868118"/>
            <a:chOff x="1677171" y="695636"/>
            <a:chExt cx="9763912" cy="2868118"/>
          </a:xfrm>
        </p:grpSpPr>
        <p:pic>
          <p:nvPicPr>
            <p:cNvPr id="5" name="Picture 4" descr="A colorful image of a line of dots&#10;&#10;Description automatically generated with medium confidence">
              <a:extLst>
                <a:ext uri="{FF2B5EF4-FFF2-40B4-BE49-F238E27FC236}">
                  <a16:creationId xmlns:a16="http://schemas.microsoft.com/office/drawing/2014/main" id="{080F3EFF-DF15-5EC5-37BC-7DB55460049A}"/>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6217150" y="782126"/>
              <a:ext cx="4297680" cy="2743200"/>
            </a:xfrm>
            <a:prstGeom prst="rect">
              <a:avLst/>
            </a:prstGeom>
          </p:spPr>
        </p:pic>
        <p:pic>
          <p:nvPicPr>
            <p:cNvPr id="7" name="Picture 6" descr="A colorful image of a wave&#10;&#10;Description automatically generated with medium confidence">
              <a:extLst>
                <a:ext uri="{FF2B5EF4-FFF2-40B4-BE49-F238E27FC236}">
                  <a16:creationId xmlns:a16="http://schemas.microsoft.com/office/drawing/2014/main" id="{B0601B1A-6C7B-9CA3-EDD5-5EC09692CE7B}"/>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1677171" y="782126"/>
              <a:ext cx="4297680" cy="2743200"/>
            </a:xfrm>
            <a:prstGeom prst="rect">
              <a:avLst/>
            </a:prstGeom>
          </p:spPr>
        </p:pic>
        <p:pic>
          <p:nvPicPr>
            <p:cNvPr id="2" name="Picture 1" descr="A close-up of a graph&#10;&#10;Description automatically generated">
              <a:extLst>
                <a:ext uri="{FF2B5EF4-FFF2-40B4-BE49-F238E27FC236}">
                  <a16:creationId xmlns:a16="http://schemas.microsoft.com/office/drawing/2014/main" id="{5FAB9D95-7C9A-4563-492B-5C8294B4A511}"/>
                </a:ext>
              </a:extLst>
            </p:cNvPr>
            <p:cNvPicPr>
              <a:picLocks noChangeAspect="1"/>
            </p:cNvPicPr>
            <p:nvPr/>
          </p:nvPicPr>
          <p:blipFill rotWithShape="1">
            <a:blip r:embed="rId5">
              <a:extLst>
                <a:ext uri="{28A0092B-C50C-407E-A947-70E740481C1C}">
                  <a14:useLocalDpi xmlns:a14="http://schemas.microsoft.com/office/drawing/2010/main" val="0"/>
                </a:ext>
              </a:extLst>
            </a:blip>
            <a:srcRect l="82513" t="21215" r="12492" b="26752"/>
            <a:stretch/>
          </p:blipFill>
          <p:spPr>
            <a:xfrm>
              <a:off x="10573623" y="695636"/>
              <a:ext cx="367011" cy="2868118"/>
            </a:xfrm>
            <a:prstGeom prst="rect">
              <a:avLst/>
            </a:prstGeom>
          </p:spPr>
        </p:pic>
        <p:cxnSp>
          <p:nvCxnSpPr>
            <p:cNvPr id="3" name="Straight Arrow Connector 2">
              <a:extLst>
                <a:ext uri="{FF2B5EF4-FFF2-40B4-BE49-F238E27FC236}">
                  <a16:creationId xmlns:a16="http://schemas.microsoft.com/office/drawing/2014/main" id="{307E3ABA-4B47-9EE9-BA08-C7401C1CDA6E}"/>
                </a:ext>
              </a:extLst>
            </p:cNvPr>
            <p:cNvCxnSpPr/>
            <p:nvPr/>
          </p:nvCxnSpPr>
          <p:spPr>
            <a:xfrm flipV="1">
              <a:off x="11032710" y="1299769"/>
              <a:ext cx="0" cy="172226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A1FDFF0-54FE-3814-A991-D5EF3A937ADD}"/>
                </a:ext>
              </a:extLst>
            </p:cNvPr>
            <p:cNvSpPr txBox="1"/>
            <p:nvPr/>
          </p:nvSpPr>
          <p:spPr>
            <a:xfrm rot="5400000">
              <a:off x="10225654" y="1976237"/>
              <a:ext cx="2061526" cy="369332"/>
            </a:xfrm>
            <a:prstGeom prst="rect">
              <a:avLst/>
            </a:prstGeom>
            <a:noFill/>
          </p:spPr>
          <p:txBody>
            <a:bodyPr wrap="none" rtlCol="0">
              <a:spAutoFit/>
            </a:bodyPr>
            <a:lstStyle/>
            <a:p>
              <a:r>
                <a:rPr lang="en-US" dirty="0"/>
                <a:t>higher heating rates</a:t>
              </a:r>
            </a:p>
          </p:txBody>
        </p:sp>
      </p:grpSp>
      <p:sp>
        <p:nvSpPr>
          <p:cNvPr id="10" name="TextBox 9">
            <a:extLst>
              <a:ext uri="{FF2B5EF4-FFF2-40B4-BE49-F238E27FC236}">
                <a16:creationId xmlns:a16="http://schemas.microsoft.com/office/drawing/2014/main" id="{B9B59253-F8C8-B208-4840-55F8A537CC56}"/>
              </a:ext>
            </a:extLst>
          </p:cNvPr>
          <p:cNvSpPr txBox="1"/>
          <p:nvPr/>
        </p:nvSpPr>
        <p:spPr>
          <a:xfrm>
            <a:off x="836694" y="4222486"/>
            <a:ext cx="10837438" cy="923330"/>
          </a:xfrm>
          <a:prstGeom prst="rect">
            <a:avLst/>
          </a:prstGeom>
          <a:noFill/>
        </p:spPr>
        <p:txBody>
          <a:bodyPr wrap="square" rtlCol="0">
            <a:spAutoFit/>
          </a:bodyPr>
          <a:lstStyle/>
          <a:p>
            <a:pPr algn="ctr"/>
            <a:r>
              <a:rPr lang="en-US" dirty="0"/>
              <a:t>Heating patterns are indicative of vortex formation in the separated shear layer which leads to transition. At higher vehicle angles of attack and compression angles, these streaks multiply and heating becomes more intense</a:t>
            </a:r>
          </a:p>
          <a:p>
            <a:pPr algn="ctr"/>
            <a:r>
              <a:rPr lang="en-US" dirty="0"/>
              <a:t>Light-colored dots are sensors on the model.</a:t>
            </a:r>
          </a:p>
        </p:txBody>
      </p:sp>
      <p:sp>
        <p:nvSpPr>
          <p:cNvPr id="11" name="Rectangle 10">
            <a:extLst>
              <a:ext uri="{FF2B5EF4-FFF2-40B4-BE49-F238E27FC236}">
                <a16:creationId xmlns:a16="http://schemas.microsoft.com/office/drawing/2014/main" id="{8DE416F8-0143-4097-9646-9814F509B5D0}"/>
              </a:ext>
            </a:extLst>
          </p:cNvPr>
          <p:cNvSpPr/>
          <p:nvPr/>
        </p:nvSpPr>
        <p:spPr>
          <a:xfrm rot="20853668">
            <a:off x="6930777" y="5376147"/>
            <a:ext cx="981314" cy="4909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6391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188</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Adelbert Ayars Francis III</dc:creator>
  <cp:lastModifiedBy>Adelbert Ayars</cp:lastModifiedBy>
  <cp:revision>5</cp:revision>
  <dcterms:created xsi:type="dcterms:W3CDTF">2024-05-16T13:26:39Z</dcterms:created>
  <dcterms:modified xsi:type="dcterms:W3CDTF">2024-06-10T13:51:59Z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2024-05-16T13:36:56Z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523d9a15-67f2-42f4-a183-ed92a49857c3</vt:lpwstr>
  </property>
  <property fmtid="{D5CDD505-2E9C-101B-9397-08002B2CF9AE}" pid="8" name="MSIP_Label_4044bd30-2ed7-4c9d-9d12-46200872a97b_ContentBits">
    <vt:lpwstr>0</vt:lpwstr>
  </property>
</Properties>
</file>