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modernComment_7FFF46EF_6A54B07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handoutMasterIdLst>
    <p:handoutMasterId r:id="rId38"/>
  </p:handoutMasterIdLst>
  <p:sldIdLst>
    <p:sldId id="2147436082" r:id="rId5"/>
    <p:sldId id="2147436221" r:id="rId6"/>
    <p:sldId id="2147436250" r:id="rId7"/>
    <p:sldId id="2147436253" r:id="rId8"/>
    <p:sldId id="2147436223" r:id="rId9"/>
    <p:sldId id="2147436222" r:id="rId10"/>
    <p:sldId id="2147436251" r:id="rId11"/>
    <p:sldId id="2147436094" r:id="rId12"/>
    <p:sldId id="2147436270" r:id="rId13"/>
    <p:sldId id="2147436271" r:id="rId14"/>
    <p:sldId id="345" r:id="rId15"/>
    <p:sldId id="2147436298" r:id="rId16"/>
    <p:sldId id="358" r:id="rId17"/>
    <p:sldId id="2147436139" r:id="rId18"/>
    <p:sldId id="2147436284" r:id="rId19"/>
    <p:sldId id="2147436246" r:id="rId20"/>
    <p:sldId id="2147436291" r:id="rId21"/>
    <p:sldId id="2147436293" r:id="rId22"/>
    <p:sldId id="2147436295" r:id="rId23"/>
    <p:sldId id="2147436294" r:id="rId24"/>
    <p:sldId id="2147436248" r:id="rId25"/>
    <p:sldId id="2147436273" r:id="rId26"/>
    <p:sldId id="2147436274" r:id="rId27"/>
    <p:sldId id="2147436276" r:id="rId28"/>
    <p:sldId id="2147436277" r:id="rId29"/>
    <p:sldId id="2147436278" r:id="rId30"/>
    <p:sldId id="2147436164" r:id="rId31"/>
    <p:sldId id="2147436281" r:id="rId32"/>
    <p:sldId id="2147436083" r:id="rId33"/>
    <p:sldId id="2147436235" r:id="rId34"/>
    <p:sldId id="2147436249" r:id="rId35"/>
    <p:sldId id="271" r:id="rId3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189B4F61-1F15-A84B-8759-69E5D97D54C1}">
          <p14:sldIdLst>
            <p14:sldId id="2147436082"/>
            <p14:sldId id="2147436221"/>
            <p14:sldId id="2147436250"/>
            <p14:sldId id="2147436253"/>
            <p14:sldId id="2147436223"/>
            <p14:sldId id="2147436222"/>
            <p14:sldId id="2147436251"/>
            <p14:sldId id="2147436094"/>
            <p14:sldId id="2147436270"/>
            <p14:sldId id="2147436271"/>
            <p14:sldId id="345"/>
            <p14:sldId id="2147436298"/>
            <p14:sldId id="358"/>
            <p14:sldId id="2147436139"/>
            <p14:sldId id="2147436284"/>
            <p14:sldId id="2147436246"/>
            <p14:sldId id="2147436291"/>
            <p14:sldId id="2147436293"/>
            <p14:sldId id="2147436295"/>
            <p14:sldId id="2147436294"/>
            <p14:sldId id="2147436248"/>
            <p14:sldId id="2147436273"/>
            <p14:sldId id="2147436274"/>
            <p14:sldId id="2147436276"/>
            <p14:sldId id="2147436277"/>
            <p14:sldId id="2147436278"/>
            <p14:sldId id="2147436164"/>
            <p14:sldId id="2147436281"/>
            <p14:sldId id="2147436083"/>
            <p14:sldId id="2147436235"/>
            <p14:sldId id="2147436249"/>
            <p14:sldId id="271"/>
          </p14:sldIdLst>
        </p14:section>
        <p14:section name="Section / Divider" id="{7E6A068A-2BFB-2342-A0AA-A8B8978393E2}">
          <p14:sldIdLst/>
        </p14:section>
        <p14:section name="End Title" id="{8900A493-BEA0-8446-9FFA-10C9407A8DC4}">
          <p14:sldIdLst/>
        </p14:section>
      </p14:sectionLst>
    </p:ext>
    <p:ext uri="{EFAFB233-063F-42B5-8137-9DF3F51BA10A}">
      <p15:sldGuideLst xmlns:p15="http://schemas.microsoft.com/office/powerpoint/2012/main">
        <p15:guide id="1" orient="horz" pos="1152" userDrawn="1">
          <p15:clr>
            <a:srgbClr val="A4A3A4"/>
          </p15:clr>
        </p15:guide>
        <p15:guide id="2" pos="3840" userDrawn="1">
          <p15:clr>
            <a:srgbClr val="A4A3A4"/>
          </p15:clr>
        </p15:guide>
        <p15:guide id="3" pos="528" userDrawn="1">
          <p15:clr>
            <a:srgbClr val="A4A3A4"/>
          </p15:clr>
        </p15:guide>
        <p15:guide id="4" pos="7056" userDrawn="1">
          <p15:clr>
            <a:srgbClr val="A4A3A4"/>
          </p15:clr>
        </p15:guide>
        <p15:guide id="5" orient="horz" pos="2260" userDrawn="1">
          <p15:clr>
            <a:srgbClr val="A4A3A4"/>
          </p15:clr>
        </p15:guide>
        <p15:guide id="6" orient="horz" pos="37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BB6C19-ABEF-F778-28DD-44BDE73FBF2C}" name="Christine Williams" initials="CW" userId="S::christinew@aiaa.org::2c194165-8403-465b-9e32-a9fef9d16a61" providerId="AD"/>
  <p188:author id="{15C2DD48-7C2E-31F8-9F31-C3CCC49241EE}" name="Susan Silva" initials="" userId="S::susans@aiaa.org::b3ef7614-125d-41ce-8f9b-5d9daa7fe910" providerId="AD"/>
  <p188:author id="{B607DE4A-9CDB-247D-0428-D7DDF6688130}" name="Chris Miller" initials="CM" userId="S::chrism@aiaa.org::69d79ff2-7932-4ba5-867b-8282ffa76c5b" providerId="AD"/>
  <p188:author id="{12DC3A4C-7486-9AB3-656C-1FB5D50ECDD1}" name="Ioana Dietsch" initials="ID" userId="S::ioanad@aiaa.org::7444ae96-85d0-4af7-9728-c2c7456ec5d5" providerId="AD"/>
  <p188:author id="{3BB8944F-2E0C-7AEC-F584-DF932BF6247A}" name="Rebecca Gray" initials="RG" userId="S::rebeccag@aiaa.org::9f970469-ff70-42f1-b76f-fb71adf044db" providerId="AD"/>
  <p188:author id="{10E07954-0A36-6282-527D-084E0E39CC65}" name="Linda Montgomery" initials="LM" userId="S::lindam@aiaa.org::5fde3eed-c093-46b6-b133-7b571f210e37" providerId="AD"/>
  <p188:author id="{80AA867C-62C2-E680-805D-F7A3939C6CDF}" name="Merrie Scott" initials="MS" userId="S::merries@aiaa.org::6ec3b324-4e8a-483f-b2a3-3837952ef4aa" providerId="AD"/>
  <p188:author id="{22EDB884-228F-9186-BE6A-FCEF2DDA9D5D}" name="Clay Mowry" initials="CM" userId="S::clay@aiaa.org::303b1cd9-0fa9-4c36-8e11-3d6347a4d750" providerId="AD"/>
  <p188:author id="{AF96BC90-3F8B-CEA1-BBA3-449E97F8B410}" name="Dennis Sadler" initials="DS" userId="S::denniss@aiaa.org::cd217576-6390-4a66-9182-e807688de0a9" providerId="AD"/>
  <p188:author id="{37571E93-569A-73F1-CABA-2B2DA7D5804C}" name="Maryanne Martin Roy" initials="" userId="S::maryanner@aiaa.org::32452418-d1ab-4d9b-8a4a-3f6a4ad1f633" providerId="AD"/>
  <p188:author id="{37DCD397-B274-8F45-DA17-43355C264F89}" name="Brian Talbot" initials="" userId="S::briant@aiaa.org::1cf85632-4074-46d5-83a4-f2df34eccae8" providerId="AD"/>
  <p188:author id="{202893B0-B3B3-CC5B-AD44-99794AE58E9A}" name="Tobey Jackson" initials="TJ" userId="S::tobeyj@aiaa.org::9483a99f-7c4b-44d9-bd6f-1fd8270838be" providerId="AD"/>
  <p188:author id="{3B5A85B7-AA50-23EB-2EE0-5BE6A37041EF}" name="Rodger Williams" initials="RW" userId="S::rodgerw@aiaa.org::7b30a72a-cc6e-4852-b9b7-f81042edf1a7" providerId="AD"/>
  <p188:author id="{9DDFA8D5-DDE3-5BF9-EA73-9C8786B30150}" name="Molly Fernandes" initials="MF" userId="S::mollyf@aiaa.org::0097c761-ff30-458c-8c3e-eda8e316c443" providerId="AD"/>
  <p188:author id="{958A5EFC-AEB6-FC2E-B2E1-609A21E54BD4}" name="Brian Calvary" initials="BC" userId="S::brianc@aiaa.org::ea61293f-1c63-49e6-8a3c-a38c5b581e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100"/>
    <a:srgbClr val="F1B82D"/>
    <a:srgbClr val="1A3D6D"/>
    <a:srgbClr val="A3CBE5"/>
    <a:srgbClr val="2E7BA8"/>
    <a:srgbClr val="2F5BA2"/>
    <a:srgbClr val="2E3E9D"/>
    <a:srgbClr val="65A602"/>
    <a:srgbClr val="362D97"/>
    <a:srgbClr val="4D2C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2A828A-A41F-44DE-B981-2AC630175F3D}" v="2" dt="2026-01-08T14:35:29.837"/>
    <p1510:client id="{207A4F21-427B-1A2A-8F86-139CCAF770AF}" v="38" dt="2026-01-08T19:11:13.929"/>
    <p1510:client id="{20AD8E84-5C05-42FC-A4F8-727B2B9FD520}" v="1" dt="2026-01-08T17:57:26.938"/>
    <p1510:client id="{232C3BC8-528D-FE46-AB16-F42ACE9CC4B1}" v="157" dt="2026-01-08T19:17:19.025"/>
    <p1510:client id="{3710BF42-526C-4324-9D91-923FEC26F96F}" v="701" dt="2026-01-08T14:32:38.525"/>
    <p1510:client id="{756BEF16-72FC-B01F-C672-BEDB6EA78A17}" v="8" dt="2026-01-08T19:18:31.930"/>
    <p1510:client id="{D6359F4B-EA58-F343-B8A0-B4E0C700C54D}" v="1030" dt="2026-01-08T17:49:52.946"/>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4"/>
    <p:restoredTop sz="94701"/>
  </p:normalViewPr>
  <p:slideViewPr>
    <p:cSldViewPr snapToGrid="0">
      <p:cViewPr varScale="1">
        <p:scale>
          <a:sx n="101" d="100"/>
          <a:sy n="101" d="100"/>
        </p:scale>
        <p:origin x="1152" y="108"/>
      </p:cViewPr>
      <p:guideLst>
        <p:guide orient="horz" pos="1152"/>
        <p:guide pos="3840"/>
        <p:guide pos="528"/>
        <p:guide pos="7056"/>
        <p:guide orient="horz" pos="2260"/>
        <p:guide orient="horz" pos="37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aiaacloud-my.sharepoint.com/personal/brianc_aiaa_org/Documents/20251117%20BoT%20Draft_Pi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Jan-25</c:v>
                </c:pt>
              </c:strCache>
            </c:strRef>
          </c:tx>
          <c:spPr>
            <a:ln>
              <a:solidFill>
                <a:srgbClr val="0070BF"/>
              </a:solidFill>
              <a:prstDash val="solid"/>
            </a:ln>
          </c:spPr>
          <c:dPt>
            <c:idx val="0"/>
            <c:bubble3D val="0"/>
            <c:spPr>
              <a:solidFill>
                <a:schemeClr val="accent1"/>
              </a:solidFill>
              <a:ln w="19050">
                <a:solidFill>
                  <a:srgbClr val="0070BF"/>
                </a:solidFill>
                <a:prstDash val="solid"/>
              </a:ln>
              <a:effectLst/>
            </c:spPr>
            <c:extLst>
              <c:ext xmlns:c16="http://schemas.microsoft.com/office/drawing/2014/chart" uri="{C3380CC4-5D6E-409C-BE32-E72D297353CC}">
                <c16:uniqueId val="{00000001-4477-410F-B64D-E90F1FA9BBBF}"/>
              </c:ext>
            </c:extLst>
          </c:dPt>
          <c:dPt>
            <c:idx val="1"/>
            <c:bubble3D val="0"/>
            <c:spPr>
              <a:solidFill>
                <a:schemeClr val="accent2"/>
              </a:solidFill>
              <a:ln w="19050">
                <a:solidFill>
                  <a:srgbClr val="0070BF"/>
                </a:solidFill>
                <a:prstDash val="solid"/>
              </a:ln>
              <a:effectLst/>
            </c:spPr>
            <c:extLst>
              <c:ext xmlns:c16="http://schemas.microsoft.com/office/drawing/2014/chart" uri="{C3380CC4-5D6E-409C-BE32-E72D297353CC}">
                <c16:uniqueId val="{00000003-4477-410F-B64D-E90F1FA9BBBF}"/>
              </c:ext>
            </c:extLst>
          </c:dPt>
          <c:dPt>
            <c:idx val="2"/>
            <c:bubble3D val="0"/>
            <c:spPr>
              <a:solidFill>
                <a:schemeClr val="accent3"/>
              </a:solidFill>
              <a:ln w="19050">
                <a:solidFill>
                  <a:srgbClr val="0070BF"/>
                </a:solidFill>
                <a:prstDash val="solid"/>
              </a:ln>
              <a:effectLst/>
            </c:spPr>
            <c:extLst>
              <c:ext xmlns:c16="http://schemas.microsoft.com/office/drawing/2014/chart" uri="{C3380CC4-5D6E-409C-BE32-E72D297353CC}">
                <c16:uniqueId val="{00000005-4477-410F-B64D-E90F1FA9BBB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Professional Members (19683) </c:v>
                </c:pt>
                <c:pt idx="1">
                  <c:v>Student Members (9601) </c:v>
                </c:pt>
                <c:pt idx="2">
                  <c:v>Associate Members (180)</c:v>
                </c:pt>
              </c:strCache>
            </c:strRef>
          </c:cat>
          <c:val>
            <c:numRef>
              <c:f>Sheet1!$B$2:$B$4</c:f>
              <c:numCache>
                <c:formatCode>0%</c:formatCode>
                <c:ptCount val="3"/>
                <c:pt idx="0">
                  <c:v>0.67</c:v>
                </c:pt>
                <c:pt idx="1">
                  <c:v>0.33</c:v>
                </c:pt>
                <c:pt idx="2">
                  <c:v>0</c:v>
                </c:pt>
              </c:numCache>
            </c:numRef>
          </c:val>
          <c:extLst>
            <c:ext xmlns:c16="http://schemas.microsoft.com/office/drawing/2014/chart" uri="{C3380CC4-5D6E-409C-BE32-E72D297353CC}">
              <c16:uniqueId val="{00000006-4477-410F-B64D-E90F1FA9BBB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46EF_6A54B071.xml><?xml version="1.0" encoding="utf-8"?>
<p188:cmLst xmlns:a="http://schemas.openxmlformats.org/drawingml/2006/main" xmlns:r="http://schemas.openxmlformats.org/officeDocument/2006/relationships" xmlns:p188="http://schemas.microsoft.com/office/powerpoint/2018/8/main">
  <p188:cm id="{E33167F7-CA88-4628-ACB3-6EB49C00D6EB}" authorId="{3B5A85B7-AA50-23EB-2EE0-5BE6A37041EF}" created="2025-12-22T16:30:24.517">
    <pc:sldMkLst xmlns:pc="http://schemas.microsoft.com/office/powerpoint/2013/main/command">
      <pc:docMk/>
      <pc:sldMk cId="1783935089" sldId="2147436271"/>
    </pc:sldMkLst>
    <p188:replyLst>
      <p188:reply id="{90EA52C6-A644-4590-A5ED-DB1CD518AB11}" authorId="{80AA867C-62C2-E680-805D-F7A3939C6CDF}" created="2025-12-23T13:40:11.190">
        <p188:txBody>
          <a:bodyPr/>
          <a:lstStyle/>
          <a:p>
            <a:r>
              <a:rPr lang="en-US"/>
              <a:t>[@Rodger Williams] Can we add what the term limits are? 1 3 year term? I don't think we need the last two paragraphs, we can add them to the notes.</a:t>
            </a:r>
          </a:p>
        </p188:txBody>
      </p188:reply>
      <p188:reply id="{386B5A88-064C-4D41-A833-4DAE352949D1}" authorId="{3B5A85B7-AA50-23EB-2EE0-5BE6A37041EF}" created="2025-12-23T20:43:41.337">
        <p188:txBody>
          <a:bodyPr/>
          <a:lstStyle/>
          <a:p>
            <a:r>
              <a:rPr lang="en-US"/>
              <a:t>Added the term lengths and limits in first paragraph. 
Your call, and long as Hastings has what he needs. </a:t>
            </a:r>
          </a:p>
        </p188:txBody>
      </p188:reply>
    </p188:replyLst>
    <p188:txBody>
      <a:bodyPr/>
      <a:lstStyle/>
      <a:p>
        <a:r>
          <a:rPr lang="en-US"/>
          <a:t>[@Merrie Scott] Let me know what you think. Dan H asked me to put these together at a high level.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38140-0962-430E-964A-1CD883D5973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6D198EA-82C7-4930-8B6A-1A2DDE7405F7}" type="pres">
      <dgm:prSet presAssocID="{33D38140-0962-430E-964A-1CD883D5973D}" presName="hierChild1" presStyleCnt="0">
        <dgm:presLayoutVars>
          <dgm:orgChart val="1"/>
          <dgm:chPref val="1"/>
          <dgm:dir/>
          <dgm:animOne val="branch"/>
          <dgm:animLvl val="lvl"/>
          <dgm:resizeHandles/>
        </dgm:presLayoutVars>
      </dgm:prSet>
      <dgm:spPr/>
    </dgm:pt>
  </dgm:ptLst>
  <dgm:cxnLst>
    <dgm:cxn modelId="{1F50FCC8-3AA7-45EF-A478-2009C725C27A}" type="presOf" srcId="{33D38140-0962-430E-964A-1CD883D5973D}" destId="{36D198EA-82C7-4930-8B6A-1A2DDE7405F7}"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C250E3-6BC6-85E3-722D-C6DFA4C8D0AC}"/>
              </a:ext>
            </a:extLst>
          </p:cNvPr>
          <p:cNvSpPr>
            <a:spLocks noGrp="1"/>
          </p:cNvSpPr>
          <p:nvPr>
            <p:ph type="hdr" sz="quarter"/>
          </p:nvPr>
        </p:nvSpPr>
        <p:spPr>
          <a:xfrm>
            <a:off x="2" y="0"/>
            <a:ext cx="3037626" cy="463550"/>
          </a:xfrm>
          <a:prstGeom prst="rect">
            <a:avLst/>
          </a:prstGeom>
        </p:spPr>
        <p:txBody>
          <a:bodyPr vert="horz" lIns="91249" tIns="45625" rIns="91249" bIns="45625" rtlCol="0"/>
          <a:lstStyle>
            <a:lvl1pPr algn="l">
              <a:defRPr sz="1200"/>
            </a:lvl1pPr>
          </a:lstStyle>
          <a:p>
            <a:endParaRPr lang="en-US"/>
          </a:p>
        </p:txBody>
      </p:sp>
      <p:sp>
        <p:nvSpPr>
          <p:cNvPr id="3" name="Date Placeholder 2">
            <a:extLst>
              <a:ext uri="{FF2B5EF4-FFF2-40B4-BE49-F238E27FC236}">
                <a16:creationId xmlns:a16="http://schemas.microsoft.com/office/drawing/2014/main" id="{607CCDF5-8332-F5B8-7B9B-A217D839AEBD}"/>
              </a:ext>
            </a:extLst>
          </p:cNvPr>
          <p:cNvSpPr>
            <a:spLocks noGrp="1"/>
          </p:cNvSpPr>
          <p:nvPr>
            <p:ph type="dt" sz="quarter" idx="1"/>
          </p:nvPr>
        </p:nvSpPr>
        <p:spPr>
          <a:xfrm>
            <a:off x="3971174" y="0"/>
            <a:ext cx="3037626" cy="463550"/>
          </a:xfrm>
          <a:prstGeom prst="rect">
            <a:avLst/>
          </a:prstGeom>
        </p:spPr>
        <p:txBody>
          <a:bodyPr vert="horz" lIns="91249" tIns="45625" rIns="91249" bIns="45625" rtlCol="0"/>
          <a:lstStyle>
            <a:lvl1pPr algn="r">
              <a:defRPr sz="1200"/>
            </a:lvl1pPr>
          </a:lstStyle>
          <a:p>
            <a:fld id="{C8C5A5A3-BBCB-5A44-BC7A-DF8652B99C3A}" type="datetimeFigureOut">
              <a:rPr lang="en-US" smtClean="0"/>
              <a:t>1/20/2026</a:t>
            </a:fld>
            <a:endParaRPr lang="en-US"/>
          </a:p>
        </p:txBody>
      </p:sp>
      <p:sp>
        <p:nvSpPr>
          <p:cNvPr id="4" name="Footer Placeholder 3">
            <a:extLst>
              <a:ext uri="{FF2B5EF4-FFF2-40B4-BE49-F238E27FC236}">
                <a16:creationId xmlns:a16="http://schemas.microsoft.com/office/drawing/2014/main" id="{C0361954-10C9-7B1E-4D10-F1E38F33E50E}"/>
              </a:ext>
            </a:extLst>
          </p:cNvPr>
          <p:cNvSpPr>
            <a:spLocks noGrp="1"/>
          </p:cNvSpPr>
          <p:nvPr>
            <p:ph type="ftr" sz="quarter" idx="2"/>
          </p:nvPr>
        </p:nvSpPr>
        <p:spPr>
          <a:xfrm>
            <a:off x="2" y="8772526"/>
            <a:ext cx="3037626" cy="463550"/>
          </a:xfrm>
          <a:prstGeom prst="rect">
            <a:avLst/>
          </a:prstGeom>
        </p:spPr>
        <p:txBody>
          <a:bodyPr vert="horz" lIns="91249" tIns="45625" rIns="91249" bIns="45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524FDC-D110-4402-813B-7FEB6DC700EC}"/>
              </a:ext>
            </a:extLst>
          </p:cNvPr>
          <p:cNvSpPr>
            <a:spLocks noGrp="1"/>
          </p:cNvSpPr>
          <p:nvPr>
            <p:ph type="sldNum" sz="quarter" idx="3"/>
          </p:nvPr>
        </p:nvSpPr>
        <p:spPr>
          <a:xfrm>
            <a:off x="3971174" y="8772526"/>
            <a:ext cx="3037626" cy="463550"/>
          </a:xfrm>
          <a:prstGeom prst="rect">
            <a:avLst/>
          </a:prstGeom>
        </p:spPr>
        <p:txBody>
          <a:bodyPr vert="horz" lIns="91249" tIns="45625" rIns="91249" bIns="45625" rtlCol="0" anchor="b"/>
          <a:lstStyle>
            <a:lvl1pPr algn="r">
              <a:defRPr sz="1200"/>
            </a:lvl1pPr>
          </a:lstStyle>
          <a:p>
            <a:fld id="{6B4C19E4-F64B-D545-A73F-364C3CBF656C}" type="slidenum">
              <a:rPr lang="en-US" smtClean="0"/>
              <a:t>‹#›</a:t>
            </a:fld>
            <a:endParaRPr lang="en-US"/>
          </a:p>
        </p:txBody>
      </p:sp>
    </p:spTree>
    <p:extLst>
      <p:ext uri="{BB962C8B-B14F-4D97-AF65-F5344CB8AC3E}">
        <p14:creationId xmlns:p14="http://schemas.microsoft.com/office/powerpoint/2010/main" val="2894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3407"/>
          </a:xfrm>
          <a:prstGeom prst="rect">
            <a:avLst/>
          </a:prstGeom>
        </p:spPr>
        <p:txBody>
          <a:bodyPr vert="horz" lIns="92299" tIns="46149" rIns="92299" bIns="46149" rtlCol="0"/>
          <a:lstStyle>
            <a:lvl1pPr algn="l">
              <a:defRPr sz="1200"/>
            </a:lvl1pPr>
          </a:lstStyle>
          <a:p>
            <a:endParaRPr lang="en-US"/>
          </a:p>
        </p:txBody>
      </p:sp>
      <p:sp>
        <p:nvSpPr>
          <p:cNvPr id="3" name="Date Placeholder 2"/>
          <p:cNvSpPr>
            <a:spLocks noGrp="1"/>
          </p:cNvSpPr>
          <p:nvPr>
            <p:ph type="dt" idx="1"/>
          </p:nvPr>
        </p:nvSpPr>
        <p:spPr>
          <a:xfrm>
            <a:off x="3970939" y="0"/>
            <a:ext cx="3037840" cy="463407"/>
          </a:xfrm>
          <a:prstGeom prst="rect">
            <a:avLst/>
          </a:prstGeom>
        </p:spPr>
        <p:txBody>
          <a:bodyPr vert="horz" lIns="92299" tIns="46149" rIns="92299" bIns="46149" rtlCol="0"/>
          <a:lstStyle>
            <a:lvl1pPr algn="r">
              <a:defRPr sz="1200"/>
            </a:lvl1pPr>
          </a:lstStyle>
          <a:p>
            <a:fld id="{361E785E-3AA0-3642-AE53-DF58CAF37406}" type="datetimeFigureOut">
              <a:rPr lang="en-US" smtClean="0"/>
              <a:t>1/20/2026</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299" tIns="46149" rIns="92299" bIns="46149" rtlCol="0" anchor="ctr"/>
          <a:lstStyle/>
          <a:p>
            <a:endParaRPr lang="en-US"/>
          </a:p>
        </p:txBody>
      </p:sp>
      <p:sp>
        <p:nvSpPr>
          <p:cNvPr id="5" name="Notes Placeholder 4"/>
          <p:cNvSpPr>
            <a:spLocks noGrp="1"/>
          </p:cNvSpPr>
          <p:nvPr>
            <p:ph type="body" sz="quarter" idx="3"/>
          </p:nvPr>
        </p:nvSpPr>
        <p:spPr>
          <a:xfrm>
            <a:off x="701040" y="4444863"/>
            <a:ext cx="5608320" cy="3636705"/>
          </a:xfrm>
          <a:prstGeom prst="rect">
            <a:avLst/>
          </a:prstGeom>
        </p:spPr>
        <p:txBody>
          <a:bodyPr vert="horz" lIns="92299" tIns="46149" rIns="92299" bIns="461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70"/>
            <a:ext cx="3037840" cy="463406"/>
          </a:xfrm>
          <a:prstGeom prst="rect">
            <a:avLst/>
          </a:prstGeom>
        </p:spPr>
        <p:txBody>
          <a:bodyPr vert="horz" lIns="92299" tIns="46149" rIns="92299" bIns="4614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6"/>
          </a:xfrm>
          <a:prstGeom prst="rect">
            <a:avLst/>
          </a:prstGeom>
        </p:spPr>
        <p:txBody>
          <a:bodyPr vert="horz" lIns="92299" tIns="46149" rIns="92299" bIns="46149" rtlCol="0" anchor="b"/>
          <a:lstStyle>
            <a:lvl1pPr algn="r">
              <a:defRPr sz="1200"/>
            </a:lvl1pPr>
          </a:lstStyle>
          <a:p>
            <a:fld id="{7B12D1A7-0F1D-4A40-88F4-52C9023A4423}" type="slidenum">
              <a:rPr lang="en-US" smtClean="0"/>
              <a:t>‹#›</a:t>
            </a:fld>
            <a:endParaRPr lang="en-US"/>
          </a:p>
        </p:txBody>
      </p:sp>
    </p:spTree>
    <p:extLst>
      <p:ext uri="{BB962C8B-B14F-4D97-AF65-F5344CB8AC3E}">
        <p14:creationId xmlns:p14="http://schemas.microsoft.com/office/powerpoint/2010/main" val="234153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4</a:t>
            </a:fld>
            <a:endParaRPr lang="en-US"/>
          </a:p>
        </p:txBody>
      </p:sp>
    </p:spTree>
    <p:extLst>
      <p:ext uri="{BB962C8B-B14F-4D97-AF65-F5344CB8AC3E}">
        <p14:creationId xmlns:p14="http://schemas.microsoft.com/office/powerpoint/2010/main" val="2783546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5BC85-A771-C1A2-5047-18D436A53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3DB50-FEF3-C8CB-275C-3B8547481C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257284-1749-B293-03B7-5CA1260A0FD5}"/>
              </a:ext>
            </a:extLst>
          </p:cNvPr>
          <p:cNvSpPr>
            <a:spLocks noGrp="1"/>
          </p:cNvSpPr>
          <p:nvPr>
            <p:ph type="body" idx="1"/>
          </p:nvPr>
        </p:nvSpPr>
        <p:spPr/>
        <p:txBody>
          <a:bodyPr/>
          <a:lstStyle/>
          <a:p>
            <a:pPr marL="285750" indent="-285750">
              <a:buFont typeface="Arial" panose="020B0604020202020204" pitchFamily="34" charset="0"/>
              <a:buChar char="•"/>
            </a:pPr>
            <a:r>
              <a:rPr lang="en-US">
                <a:solidFill>
                  <a:schemeClr val="bg1"/>
                </a:solidFill>
                <a:latin typeface="Figtree"/>
              </a:rPr>
              <a:t>Changing Membership Model – Expanding our reach and impact</a:t>
            </a:r>
          </a:p>
          <a:p>
            <a:pPr marL="285750" indent="-285750">
              <a:buFont typeface="Arial" panose="020B0604020202020204" pitchFamily="34" charset="0"/>
              <a:buChar char="•"/>
            </a:pPr>
            <a:r>
              <a:rPr lang="en-US">
                <a:solidFill>
                  <a:schemeClr val="bg1"/>
                </a:solidFill>
                <a:latin typeface="Figtree"/>
              </a:rPr>
              <a:t>Enhancing Aerospace America 2025 Year in Review – Digital version launched this week</a:t>
            </a:r>
          </a:p>
          <a:p>
            <a:pPr marL="285750" indent="-285750">
              <a:buFont typeface="Arial" panose="020B0604020202020204" pitchFamily="34" charset="0"/>
              <a:buChar char="•"/>
            </a:pPr>
            <a:r>
              <a:rPr lang="en-US">
                <a:solidFill>
                  <a:schemeClr val="bg1"/>
                </a:solidFill>
                <a:latin typeface="Figtree"/>
              </a:rPr>
              <a:t>Celebrating 30 Years of the AIAA Foundation – Through impact and special fundraising campaigns</a:t>
            </a:r>
          </a:p>
          <a:p>
            <a:pPr marL="285750" indent="-285750">
              <a:buFont typeface="Arial" panose="020B0604020202020204" pitchFamily="34" charset="0"/>
              <a:buChar char="•"/>
            </a:pPr>
            <a:r>
              <a:rPr lang="en-US">
                <a:solidFill>
                  <a:schemeClr val="bg1"/>
                </a:solidFill>
                <a:latin typeface="Figtree"/>
              </a:rPr>
              <a:t>Planning executive visits to Germany, Italy (January) and UK (June)</a:t>
            </a:r>
          </a:p>
          <a:p>
            <a:pPr marL="285750" indent="-285750">
              <a:buFont typeface="Arial" panose="020B0604020202020204" pitchFamily="34" charset="0"/>
              <a:buChar char="•"/>
            </a:pPr>
            <a:r>
              <a:rPr lang="en-US">
                <a:solidFill>
                  <a:schemeClr val="bg1"/>
                </a:solidFill>
                <a:latin typeface="Figtree"/>
              </a:rPr>
              <a:t>Technologies Transforming Aerospace – (Release in February)</a:t>
            </a:r>
            <a:endParaRPr lang="en-US">
              <a:solidFill>
                <a:schemeClr val="bg1"/>
              </a:solidFill>
            </a:endParaRPr>
          </a:p>
          <a:p>
            <a:pPr marL="742950" lvl="1" indent="-285750">
              <a:buFont typeface="Arial" panose="020B0604020202020204" pitchFamily="34" charset="0"/>
              <a:buChar char="•"/>
            </a:pPr>
            <a:r>
              <a:rPr lang="en-US">
                <a:solidFill>
                  <a:schemeClr val="bg1"/>
                </a:solidFill>
                <a:latin typeface="Figtree"/>
              </a:rPr>
              <a:t>AIAA + </a:t>
            </a:r>
            <a:r>
              <a:rPr lang="en-US" err="1">
                <a:solidFill>
                  <a:schemeClr val="bg1"/>
                </a:solidFill>
                <a:latin typeface="Figtree"/>
              </a:rPr>
              <a:t>BryceTech</a:t>
            </a:r>
            <a:r>
              <a:rPr lang="en-US">
                <a:solidFill>
                  <a:schemeClr val="bg1"/>
                </a:solidFill>
                <a:latin typeface="Figtree"/>
              </a:rPr>
              <a:t> | 600+ technical leaders surveyed (100+ CTO-level)</a:t>
            </a:r>
            <a:endParaRPr lang="en-US">
              <a:solidFill>
                <a:schemeClr val="bg1"/>
              </a:solidFill>
              <a:latin typeface="Figtree" pitchFamily="2" charset="0"/>
            </a:endParaRPr>
          </a:p>
          <a:p>
            <a:pPr marL="742950" lvl="1" indent="-285750">
              <a:buFont typeface="Arial" panose="020B0604020202020204" pitchFamily="34" charset="0"/>
              <a:buChar char="•"/>
            </a:pPr>
            <a:r>
              <a:rPr lang="en-US">
                <a:solidFill>
                  <a:schemeClr val="bg1"/>
                </a:solidFill>
                <a:latin typeface="Figtree"/>
              </a:rPr>
              <a:t>Outlook on the next 20 years of aerospace technology</a:t>
            </a:r>
          </a:p>
          <a:p>
            <a:pPr marL="285750" indent="-285750">
              <a:buFont typeface="Arial" panose="020B0604020202020204" pitchFamily="34" charset="0"/>
              <a:buChar char="•"/>
            </a:pPr>
            <a:r>
              <a:rPr lang="en-US">
                <a:solidFill>
                  <a:schemeClr val="bg1"/>
                </a:solidFill>
                <a:latin typeface="Figtree"/>
              </a:rPr>
              <a:t>Commemorating Goddard 100th Anniversary (March)</a:t>
            </a:r>
          </a:p>
          <a:p>
            <a:pPr marL="742950" lvl="1" indent="-285750">
              <a:buFont typeface="Arial" panose="020B0604020202020204" pitchFamily="34" charset="0"/>
              <a:buChar char="•"/>
            </a:pPr>
            <a:r>
              <a:rPr lang="en-US">
                <a:solidFill>
                  <a:schemeClr val="bg1"/>
                </a:solidFill>
                <a:latin typeface="Figtree"/>
              </a:rPr>
              <a:t>Cross-industry collaboration</a:t>
            </a:r>
          </a:p>
          <a:p>
            <a:pPr marL="742950" lvl="1" indent="-285750">
              <a:buFont typeface="Arial" panose="020B0604020202020204" pitchFamily="34" charset="0"/>
              <a:buChar char="•"/>
            </a:pPr>
            <a:r>
              <a:rPr lang="en-US">
                <a:solidFill>
                  <a:schemeClr val="bg1"/>
                </a:solidFill>
                <a:latin typeface="Figtree"/>
              </a:rPr>
              <a:t>100 Years of Modern Rocketry collection, led by Dr. Vigor Yang &amp; Dr. Joseph Powers </a:t>
            </a:r>
          </a:p>
          <a:p>
            <a:pPr marL="742950" lvl="1" indent="-285750">
              <a:buFont typeface="Arial" panose="020B0604020202020204" pitchFamily="34" charset="0"/>
              <a:buChar char="•"/>
            </a:pPr>
            <a:r>
              <a:rPr lang="en-US">
                <a:solidFill>
                  <a:schemeClr val="bg1"/>
                </a:solidFill>
                <a:latin typeface="Figtree"/>
              </a:rPr>
              <a:t>National Rocket Launch participation</a:t>
            </a:r>
          </a:p>
          <a:p>
            <a:pPr marL="285750" indent="-285750">
              <a:buFont typeface="Arial" panose="020B0604020202020204" pitchFamily="34" charset="0"/>
              <a:buChar char="•"/>
            </a:pPr>
            <a:r>
              <a:rPr lang="en-US">
                <a:solidFill>
                  <a:schemeClr val="bg1"/>
                </a:solidFill>
                <a:latin typeface="Figtree"/>
              </a:rPr>
              <a:t>Re-envisioning ASCEND  (May)</a:t>
            </a:r>
            <a:endParaRPr lang="en-US">
              <a:solidFill>
                <a:schemeClr val="bg1"/>
              </a:solidFill>
            </a:endParaRPr>
          </a:p>
          <a:p>
            <a:pPr marL="742950" lvl="1" indent="-285750">
              <a:buFont typeface="Arial" panose="020B0604020202020204" pitchFamily="34" charset="0"/>
              <a:buChar char="•"/>
            </a:pPr>
            <a:r>
              <a:rPr lang="en-US">
                <a:solidFill>
                  <a:schemeClr val="bg1"/>
                </a:solidFill>
                <a:latin typeface="Figtree"/>
              </a:rPr>
              <a:t>New home in Washington, D.C.</a:t>
            </a:r>
          </a:p>
          <a:p>
            <a:pPr marL="742950" lvl="1" indent="-285750">
              <a:buFont typeface="Arial" panose="020B0604020202020204" pitchFamily="34" charset="0"/>
              <a:buChar char="•"/>
            </a:pPr>
            <a:r>
              <a:rPr lang="en-US">
                <a:solidFill>
                  <a:schemeClr val="bg1"/>
                </a:solidFill>
                <a:latin typeface="Figtree"/>
              </a:rPr>
              <a:t>Critical engagement with partners &amp; NASA Administrator Isaacman</a:t>
            </a:r>
          </a:p>
          <a:p>
            <a:pPr marL="285750" indent="-285750">
              <a:buFont typeface="Arial" panose="020B0604020202020204" pitchFamily="34" charset="0"/>
              <a:buChar char="•"/>
            </a:pPr>
            <a:r>
              <a:rPr lang="en-US">
                <a:solidFill>
                  <a:schemeClr val="bg1"/>
                </a:solidFill>
                <a:latin typeface="Figtree"/>
              </a:rPr>
              <a:t>Moving AIAA headquarters (June/July)</a:t>
            </a:r>
            <a:endParaRPr lang="en-US"/>
          </a:p>
          <a:p>
            <a:pPr marL="742950" lvl="1" indent="-285750">
              <a:buFont typeface="Arial" panose="020B0604020202020204" pitchFamily="34" charset="0"/>
              <a:buChar char="•"/>
            </a:pPr>
            <a:endParaRPr lang="en-US">
              <a:solidFill>
                <a:schemeClr val="bg1"/>
              </a:solidFill>
              <a:latin typeface="Figtree"/>
            </a:endParaRPr>
          </a:p>
          <a:p>
            <a:pPr rtl="0" fontAlgn="base"/>
            <a:endParaRPr lang="en-US"/>
          </a:p>
        </p:txBody>
      </p:sp>
      <p:sp>
        <p:nvSpPr>
          <p:cNvPr id="4" name="Slide Number Placeholder 3">
            <a:extLst>
              <a:ext uri="{FF2B5EF4-FFF2-40B4-BE49-F238E27FC236}">
                <a16:creationId xmlns:a16="http://schemas.microsoft.com/office/drawing/2014/main" id="{A25BDF54-A718-6DD3-1D62-038063C68FCF}"/>
              </a:ext>
            </a:extLst>
          </p:cNvPr>
          <p:cNvSpPr>
            <a:spLocks noGrp="1"/>
          </p:cNvSpPr>
          <p:nvPr>
            <p:ph type="sldNum" sz="quarter" idx="5"/>
          </p:nvPr>
        </p:nvSpPr>
        <p:spPr/>
        <p:txBody>
          <a:bodyPr/>
          <a:lstStyle/>
          <a:p>
            <a:fld id="{7B12D1A7-0F1D-4A40-88F4-52C9023A4423}" type="slidenum">
              <a:rPr lang="en-US" smtClean="0"/>
              <a:t>17</a:t>
            </a:fld>
            <a:endParaRPr lang="en-US"/>
          </a:p>
        </p:txBody>
      </p:sp>
    </p:spTree>
    <p:extLst>
      <p:ext uri="{BB962C8B-B14F-4D97-AF65-F5344CB8AC3E}">
        <p14:creationId xmlns:p14="http://schemas.microsoft.com/office/powerpoint/2010/main" val="388271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19</a:t>
            </a:fld>
            <a:endParaRPr lang="en-US"/>
          </a:p>
        </p:txBody>
      </p:sp>
    </p:spTree>
    <p:extLst>
      <p:ext uri="{BB962C8B-B14F-4D97-AF65-F5344CB8AC3E}">
        <p14:creationId xmlns:p14="http://schemas.microsoft.com/office/powerpoint/2010/main" val="310344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22</a:t>
            </a:fld>
            <a:endParaRPr lang="en-US"/>
          </a:p>
        </p:txBody>
      </p:sp>
    </p:spTree>
    <p:extLst>
      <p:ext uri="{BB962C8B-B14F-4D97-AF65-F5344CB8AC3E}">
        <p14:creationId xmlns:p14="http://schemas.microsoft.com/office/powerpoint/2010/main" val="3947533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23</a:t>
            </a:fld>
            <a:endParaRPr lang="en-US"/>
          </a:p>
        </p:txBody>
      </p:sp>
    </p:spTree>
    <p:extLst>
      <p:ext uri="{BB962C8B-B14F-4D97-AF65-F5344CB8AC3E}">
        <p14:creationId xmlns:p14="http://schemas.microsoft.com/office/powerpoint/2010/main" val="1405144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C79D2-9B46-EC77-77C5-6F77D3377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F76F9-4022-3441-9E1B-1768489EC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ACC1E-82C6-67ED-4C6F-A1BF9D4C94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18D729-85BB-5578-17B1-12868761E6CB}"/>
              </a:ext>
            </a:extLst>
          </p:cNvPr>
          <p:cNvSpPr>
            <a:spLocks noGrp="1"/>
          </p:cNvSpPr>
          <p:nvPr>
            <p:ph type="sldNum" sz="quarter" idx="5"/>
          </p:nvPr>
        </p:nvSpPr>
        <p:spPr/>
        <p:txBody>
          <a:bodyPr/>
          <a:lstStyle/>
          <a:p>
            <a:fld id="{7B12D1A7-0F1D-4A40-88F4-52C9023A4423}" type="slidenum">
              <a:rPr lang="en-US" smtClean="0"/>
              <a:t>24</a:t>
            </a:fld>
            <a:endParaRPr lang="en-US"/>
          </a:p>
        </p:txBody>
      </p:sp>
    </p:spTree>
    <p:extLst>
      <p:ext uri="{BB962C8B-B14F-4D97-AF65-F5344CB8AC3E}">
        <p14:creationId xmlns:p14="http://schemas.microsoft.com/office/powerpoint/2010/main" val="2118943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25</a:t>
            </a:fld>
            <a:endParaRPr lang="en-US"/>
          </a:p>
        </p:txBody>
      </p:sp>
    </p:spTree>
    <p:extLst>
      <p:ext uri="{BB962C8B-B14F-4D97-AF65-F5344CB8AC3E}">
        <p14:creationId xmlns:p14="http://schemas.microsoft.com/office/powerpoint/2010/main" val="2040838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26</a:t>
            </a:fld>
            <a:endParaRPr lang="en-US"/>
          </a:p>
        </p:txBody>
      </p:sp>
    </p:spTree>
    <p:extLst>
      <p:ext uri="{BB962C8B-B14F-4D97-AF65-F5344CB8AC3E}">
        <p14:creationId xmlns:p14="http://schemas.microsoft.com/office/powerpoint/2010/main" val="4006958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2160-72B0-A96A-A8EC-7DA7904A5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64411-3CDA-F23A-F782-FD5D3C778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43ED0-F1F1-1CC2-DB5A-CAAB2CAD8133}"/>
              </a:ext>
            </a:extLst>
          </p:cNvPr>
          <p:cNvSpPr>
            <a:spLocks noGrp="1"/>
          </p:cNvSpPr>
          <p:nvPr>
            <p:ph type="body" idx="1"/>
          </p:nvPr>
        </p:nvSpPr>
        <p:spPr/>
        <p:txBody>
          <a:bodyPr/>
          <a:lstStyle/>
          <a:p>
            <a:endParaRPr lang="en-US" sz="2800" b="1">
              <a:latin typeface="Figtree"/>
            </a:endParaRPr>
          </a:p>
        </p:txBody>
      </p:sp>
      <p:sp>
        <p:nvSpPr>
          <p:cNvPr id="4" name="Slide Number Placeholder 3">
            <a:extLst>
              <a:ext uri="{FF2B5EF4-FFF2-40B4-BE49-F238E27FC236}">
                <a16:creationId xmlns:a16="http://schemas.microsoft.com/office/drawing/2014/main" id="{16399FF6-5A14-01F6-A1B4-D1CD0DABDD06}"/>
              </a:ext>
            </a:extLst>
          </p:cNvPr>
          <p:cNvSpPr>
            <a:spLocks noGrp="1"/>
          </p:cNvSpPr>
          <p:nvPr>
            <p:ph type="sldNum" sz="quarter" idx="5"/>
          </p:nvPr>
        </p:nvSpPr>
        <p:spPr/>
        <p:txBody>
          <a:bodyPr/>
          <a:lstStyle/>
          <a:p>
            <a:fld id="{7B12D1A7-0F1D-4A40-88F4-52C9023A4423}" type="slidenum">
              <a:rPr lang="en-US" smtClean="0"/>
              <a:t>27</a:t>
            </a:fld>
            <a:endParaRPr lang="en-US"/>
          </a:p>
        </p:txBody>
      </p:sp>
    </p:spTree>
    <p:extLst>
      <p:ext uri="{BB962C8B-B14F-4D97-AF65-F5344CB8AC3E}">
        <p14:creationId xmlns:p14="http://schemas.microsoft.com/office/powerpoint/2010/main" val="1752821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28</a:t>
            </a:fld>
            <a:endParaRPr lang="en-US"/>
          </a:p>
        </p:txBody>
      </p:sp>
    </p:spTree>
    <p:extLst>
      <p:ext uri="{BB962C8B-B14F-4D97-AF65-F5344CB8AC3E}">
        <p14:creationId xmlns:p14="http://schemas.microsoft.com/office/powerpoint/2010/main" val="2175047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29</a:t>
            </a:fld>
            <a:endParaRPr lang="en-US"/>
          </a:p>
        </p:txBody>
      </p:sp>
    </p:spTree>
    <p:extLst>
      <p:ext uri="{BB962C8B-B14F-4D97-AF65-F5344CB8AC3E}">
        <p14:creationId xmlns:p14="http://schemas.microsoft.com/office/powerpoint/2010/main" val="74710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2026 Positions:</a:t>
            </a:r>
          </a:p>
          <a:p>
            <a:pPr marL="171450" indent="-171450">
              <a:buFont typeface="Arial" panose="020B0604020202020204" pitchFamily="34" charset="0"/>
              <a:buChar char="•"/>
            </a:pPr>
            <a:r>
              <a:rPr lang="en-US"/>
              <a:t>READ - Chief</a:t>
            </a:r>
          </a:p>
          <a:p>
            <a:pPr marL="171450" indent="-171450">
              <a:buFont typeface="Arial" panose="020B0604020202020204" pitchFamily="34" charset="0"/>
              <a:buChar char="•"/>
            </a:pPr>
            <a:r>
              <a:rPr lang="en-US"/>
              <a:t>READ - Region 1</a:t>
            </a:r>
          </a:p>
          <a:p>
            <a:pPr marL="171450" indent="-171450">
              <a:buFont typeface="Arial" panose="020B0604020202020204" pitchFamily="34" charset="0"/>
              <a:buChar char="•"/>
            </a:pPr>
            <a:r>
              <a:rPr lang="en-US"/>
              <a:t>READ - Region 2</a:t>
            </a:r>
          </a:p>
          <a:p>
            <a:pPr marL="171450" indent="-171450">
              <a:buFont typeface="Arial" panose="020B0604020202020204" pitchFamily="34" charset="0"/>
              <a:buChar char="•"/>
            </a:pPr>
            <a:r>
              <a:rPr lang="en-US"/>
              <a:t>READ - Region 7</a:t>
            </a:r>
          </a:p>
          <a:p>
            <a:pPr marL="171450" indent="-171450">
              <a:buFont typeface="Arial" panose="020B0604020202020204" pitchFamily="34" charset="0"/>
              <a:buChar char="•"/>
            </a:pPr>
            <a:r>
              <a:rPr lang="en-US"/>
              <a:t>TAD - Chief</a:t>
            </a:r>
          </a:p>
          <a:p>
            <a:pPr marL="171450" indent="-171450">
              <a:buFont typeface="Arial" panose="020B0604020202020204" pitchFamily="34" charset="0"/>
              <a:buChar char="•"/>
            </a:pPr>
            <a:r>
              <a:rPr lang="en-US"/>
              <a:t>TAD - Aircraft Technology Integration &amp; Operations</a:t>
            </a:r>
          </a:p>
          <a:p>
            <a:pPr marL="171450" indent="-171450">
              <a:buFont typeface="Arial" panose="020B0604020202020204" pitchFamily="34" charset="0"/>
              <a:buChar char="•"/>
            </a:pPr>
            <a:r>
              <a:rPr lang="en-US"/>
              <a:t>TAD - Space &amp; Missiles</a:t>
            </a:r>
          </a:p>
          <a:p>
            <a:pPr marL="171450" indent="-171450">
              <a:buFont typeface="Arial" panose="020B0604020202020204" pitchFamily="34" charset="0"/>
              <a:buChar char="•"/>
            </a:pPr>
            <a:r>
              <a:rPr lang="en-US"/>
              <a:t>IOD - Business &amp; Management</a:t>
            </a:r>
          </a:p>
          <a:p>
            <a:pPr marL="171450" indent="-171450">
              <a:buFont typeface="Arial" panose="020B0604020202020204" pitchFamily="34" charset="0"/>
              <a:buChar char="•"/>
            </a:pPr>
            <a:r>
              <a:rPr lang="en-US"/>
              <a:t>IOD - International Activities</a:t>
            </a:r>
          </a:p>
          <a:p>
            <a:pPr marL="171450" indent="-171450">
              <a:buFont typeface="Arial" panose="020B0604020202020204" pitchFamily="34" charset="0"/>
              <a:buChar char="•"/>
            </a:pPr>
            <a:r>
              <a:rPr lang="en-US"/>
              <a:t>IOD - Young Professionals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2027 Positions: </a:t>
            </a:r>
          </a:p>
          <a:p>
            <a:pPr marL="171450" indent="-171450">
              <a:buFont typeface="Arial" panose="020B0604020202020204" pitchFamily="34" charset="0"/>
              <a:buChar char="•"/>
            </a:pPr>
            <a:r>
              <a:rPr lang="en-US"/>
              <a:t>Speaker</a:t>
            </a:r>
          </a:p>
          <a:p>
            <a:pPr marL="171450" indent="-171450">
              <a:buFont typeface="Arial" panose="020B0604020202020204" pitchFamily="34" charset="0"/>
              <a:buChar char="•"/>
            </a:pPr>
            <a:r>
              <a:rPr lang="en-US"/>
              <a:t>READ - Region 3</a:t>
            </a:r>
          </a:p>
          <a:p>
            <a:pPr marL="171450" indent="-171450">
              <a:buFont typeface="Arial" panose="020B0604020202020204" pitchFamily="34" charset="0"/>
              <a:buChar char="•"/>
            </a:pPr>
            <a:r>
              <a:rPr lang="en-US"/>
              <a:t>READ - Region 6</a:t>
            </a:r>
          </a:p>
          <a:p>
            <a:pPr marL="171450" indent="-171450">
              <a:buFont typeface="Arial" panose="020B0604020202020204" pitchFamily="34" charset="0"/>
              <a:buChar char="•"/>
            </a:pPr>
            <a:r>
              <a:rPr lang="en-US"/>
              <a:t>TAD - Aerospace Design and Structures</a:t>
            </a:r>
          </a:p>
          <a:p>
            <a:pPr marL="171450" indent="-171450">
              <a:buFont typeface="Arial" panose="020B0604020202020204" pitchFamily="34" charset="0"/>
              <a:buChar char="•"/>
            </a:pPr>
            <a:r>
              <a:rPr lang="en-US"/>
              <a:t>TAD - Aerospace Sciences</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5</a:t>
            </a:fld>
            <a:endParaRPr lang="en-US"/>
          </a:p>
        </p:txBody>
      </p:sp>
    </p:spTree>
    <p:extLst>
      <p:ext uri="{BB962C8B-B14F-4D97-AF65-F5344CB8AC3E}">
        <p14:creationId xmlns:p14="http://schemas.microsoft.com/office/powerpoint/2010/main" val="2456167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30</a:t>
            </a:fld>
            <a:endParaRPr lang="en-US"/>
          </a:p>
        </p:txBody>
      </p:sp>
    </p:spTree>
    <p:extLst>
      <p:ext uri="{BB962C8B-B14F-4D97-AF65-F5344CB8AC3E}">
        <p14:creationId xmlns:p14="http://schemas.microsoft.com/office/powerpoint/2010/main" val="304789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1608B-EB3A-C70A-96AD-98BBD29F7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16A8A-3C82-C6B7-C0AF-E32ABFCAF5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D155F7-D38D-9805-B253-0A6BFDCB4C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4B1ADA-BC73-4BC1-7CC2-485FE4565BA4}"/>
              </a:ext>
            </a:extLst>
          </p:cNvPr>
          <p:cNvSpPr>
            <a:spLocks noGrp="1"/>
          </p:cNvSpPr>
          <p:nvPr>
            <p:ph type="sldNum" sz="quarter" idx="5"/>
          </p:nvPr>
        </p:nvSpPr>
        <p:spPr/>
        <p:txBody>
          <a:bodyPr/>
          <a:lstStyle/>
          <a:p>
            <a:fld id="{7B12D1A7-0F1D-4A40-88F4-52C9023A4423}" type="slidenum">
              <a:rPr lang="en-US" smtClean="0"/>
              <a:t>31</a:t>
            </a:fld>
            <a:endParaRPr lang="en-US"/>
          </a:p>
        </p:txBody>
      </p:sp>
    </p:spTree>
    <p:extLst>
      <p:ext uri="{BB962C8B-B14F-4D97-AF65-F5344CB8AC3E}">
        <p14:creationId xmlns:p14="http://schemas.microsoft.com/office/powerpoint/2010/main" val="54856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5B137-57D6-FD16-710B-0963F1BE6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2728F-6A52-F01C-7784-7BB319A86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A7816-639E-8FEA-1DA1-C744548550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156D91-1EEA-4EC2-A57F-B5AB5EEC6F12}"/>
              </a:ext>
            </a:extLst>
          </p:cNvPr>
          <p:cNvSpPr>
            <a:spLocks noGrp="1"/>
          </p:cNvSpPr>
          <p:nvPr>
            <p:ph type="sldNum" sz="quarter" idx="5"/>
          </p:nvPr>
        </p:nvSpPr>
        <p:spPr/>
        <p:txBody>
          <a:bodyPr/>
          <a:lstStyle/>
          <a:p>
            <a:fld id="{7B12D1A7-0F1D-4A40-88F4-52C9023A4423}" type="slidenum">
              <a:rPr lang="en-US" smtClean="0"/>
              <a:t>7</a:t>
            </a:fld>
            <a:endParaRPr lang="en-US"/>
          </a:p>
        </p:txBody>
      </p:sp>
    </p:spTree>
    <p:extLst>
      <p:ext uri="{BB962C8B-B14F-4D97-AF65-F5344CB8AC3E}">
        <p14:creationId xmlns:p14="http://schemas.microsoft.com/office/powerpoint/2010/main" val="102519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8</a:t>
            </a:fld>
            <a:endParaRPr lang="en-US"/>
          </a:p>
        </p:txBody>
      </p:sp>
    </p:spTree>
    <p:extLst>
      <p:ext uri="{BB962C8B-B14F-4D97-AF65-F5344CB8AC3E}">
        <p14:creationId xmlns:p14="http://schemas.microsoft.com/office/powerpoint/2010/main" val="1629452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11</a:t>
            </a:fld>
            <a:endParaRPr lang="en-US"/>
          </a:p>
        </p:txBody>
      </p:sp>
    </p:spTree>
    <p:extLst>
      <p:ext uri="{BB962C8B-B14F-4D97-AF65-F5344CB8AC3E}">
        <p14:creationId xmlns:p14="http://schemas.microsoft.com/office/powerpoint/2010/main" val="606577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F7B2D-5BEE-5C26-A975-DF4A685A4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1CD47-9898-2D82-C60B-B5847BDDF9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9F4A9B-ED29-6A67-9DD7-0F97CE1325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0717DB-91AE-504D-C1B2-509C644A4B73}"/>
              </a:ext>
            </a:extLst>
          </p:cNvPr>
          <p:cNvSpPr>
            <a:spLocks noGrp="1"/>
          </p:cNvSpPr>
          <p:nvPr>
            <p:ph type="sldNum" sz="quarter" idx="5"/>
          </p:nvPr>
        </p:nvSpPr>
        <p:spPr/>
        <p:txBody>
          <a:bodyPr/>
          <a:lstStyle/>
          <a:p>
            <a:fld id="{7B12D1A7-0F1D-4A40-88F4-52C9023A4423}" type="slidenum">
              <a:rPr lang="en-US" smtClean="0"/>
              <a:t>12</a:t>
            </a:fld>
            <a:endParaRPr lang="en-US"/>
          </a:p>
        </p:txBody>
      </p:sp>
    </p:spTree>
    <p:extLst>
      <p:ext uri="{BB962C8B-B14F-4D97-AF65-F5344CB8AC3E}">
        <p14:creationId xmlns:p14="http://schemas.microsoft.com/office/powerpoint/2010/main" val="285111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2D1A7-0F1D-4A40-88F4-52C9023A4423}" type="slidenum">
              <a:rPr lang="en-US" smtClean="0"/>
              <a:t>13</a:t>
            </a:fld>
            <a:endParaRPr lang="en-US"/>
          </a:p>
        </p:txBody>
      </p:sp>
    </p:spTree>
    <p:extLst>
      <p:ext uri="{BB962C8B-B14F-4D97-AF65-F5344CB8AC3E}">
        <p14:creationId xmlns:p14="http://schemas.microsoft.com/office/powerpoint/2010/main" val="425437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46C9-1A23-53D6-F8C0-9EFA4C3C7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899E-6235-CC1C-14C9-758810F56D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465FD6B-E54D-4E60-F73F-656D0BAD0770}"/>
              </a:ext>
            </a:extLst>
          </p:cNvPr>
          <p:cNvSpPr>
            <a:spLocks noGrp="1"/>
          </p:cNvSpPr>
          <p:nvPr>
            <p:ph type="body" idx="1"/>
          </p:nvPr>
        </p:nvSpPr>
        <p:spPr/>
        <p:txBody>
          <a:bodyPr/>
          <a:lstStyle/>
          <a:p>
            <a:r>
              <a:rPr lang="en-US"/>
              <a:t>FY25 Revenues finished 9% below budget; the variance to budget is due to lower revenue from the co-located Aviation and ASCEND. Without AVAS, revenues ended FY25 2% below budget.  </a:t>
            </a:r>
          </a:p>
          <a:p>
            <a:r>
              <a:rPr lang="en-US"/>
              <a:t>FY25 Expenses ended 6% below budget as AIAA managed expenses.</a:t>
            </a:r>
          </a:p>
          <a:p>
            <a:r>
              <a:rPr lang="en-US"/>
              <a:t>The standard reporting slide has been update to include net investment income (interest, dividends and realized gains). Investment income grew 41% over FY24!</a:t>
            </a:r>
          </a:p>
          <a:p>
            <a:r>
              <a:rPr lang="en-US"/>
              <a:t>The standard reporting slide has been updated to include report of Strategic Investment spending.  FY25 SI spending was under budget.</a:t>
            </a:r>
          </a:p>
          <a:p>
            <a:endParaRPr lang="en-US"/>
          </a:p>
          <a:p>
            <a:endParaRPr lang="en-US"/>
          </a:p>
        </p:txBody>
      </p:sp>
      <p:sp>
        <p:nvSpPr>
          <p:cNvPr id="4" name="Slide Number Placeholder 3">
            <a:extLst>
              <a:ext uri="{FF2B5EF4-FFF2-40B4-BE49-F238E27FC236}">
                <a16:creationId xmlns:a16="http://schemas.microsoft.com/office/drawing/2014/main" id="{DF167780-C1D9-0EC8-0CEA-8C74E6A56295}"/>
              </a:ext>
            </a:extLst>
          </p:cNvPr>
          <p:cNvSpPr>
            <a:spLocks noGrp="1"/>
          </p:cNvSpPr>
          <p:nvPr>
            <p:ph type="sldNum" sz="quarter" idx="5"/>
          </p:nvPr>
        </p:nvSpPr>
        <p:spPr/>
        <p:txBody>
          <a:bodyPr/>
          <a:lstStyle/>
          <a:p>
            <a:pPr defTabSz="912493">
              <a:defRPr/>
            </a:pPr>
            <a:fld id="{7B12D1A7-0F1D-4A40-88F4-52C9023A4423}" type="slidenum">
              <a:rPr lang="en-US">
                <a:solidFill>
                  <a:prstClr val="black"/>
                </a:solidFill>
                <a:latin typeface="Aptos" panose="02110004020202020204"/>
              </a:rPr>
              <a:pPr defTabSz="912493">
                <a:defRPr/>
              </a:pPr>
              <a:t>14</a:t>
            </a:fld>
            <a:endParaRPr lang="en-US">
              <a:solidFill>
                <a:prstClr val="black"/>
              </a:solidFill>
              <a:latin typeface="Aptos" panose="02110004020202020204"/>
            </a:endParaRPr>
          </a:p>
        </p:txBody>
      </p:sp>
    </p:spTree>
    <p:extLst>
      <p:ext uri="{BB962C8B-B14F-4D97-AF65-F5344CB8AC3E}">
        <p14:creationId xmlns:p14="http://schemas.microsoft.com/office/powerpoint/2010/main" val="295860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7E6E9-B8DA-35D9-2DB4-48E237701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B7965-BAE4-F07A-DD01-32F5563037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1A50D6-9A59-CD75-A2C1-45BA9D407BD0}"/>
              </a:ext>
            </a:extLst>
          </p:cNvPr>
          <p:cNvSpPr>
            <a:spLocks noGrp="1"/>
          </p:cNvSpPr>
          <p:nvPr>
            <p:ph type="body" idx="1"/>
          </p:nvPr>
        </p:nvSpPr>
        <p:spPr/>
        <p:txBody>
          <a:bodyPr/>
          <a:lstStyle/>
          <a:p>
            <a:r>
              <a:rPr lang="en-US"/>
              <a:t>FY26 Budget was approved by the BOT last Sept. Though early in the FY, the first 2 months of FY26 are better than budget and the prior year for revenue, expenses, and investment income.  We are on track and off to a solid start.</a:t>
            </a:r>
          </a:p>
        </p:txBody>
      </p:sp>
      <p:sp>
        <p:nvSpPr>
          <p:cNvPr id="4" name="Slide Number Placeholder 3">
            <a:extLst>
              <a:ext uri="{FF2B5EF4-FFF2-40B4-BE49-F238E27FC236}">
                <a16:creationId xmlns:a16="http://schemas.microsoft.com/office/drawing/2014/main" id="{DB327F55-B2D9-8BD0-40E1-9154D51DD958}"/>
              </a:ext>
            </a:extLst>
          </p:cNvPr>
          <p:cNvSpPr>
            <a:spLocks noGrp="1"/>
          </p:cNvSpPr>
          <p:nvPr>
            <p:ph type="sldNum" sz="quarter" idx="5"/>
          </p:nvPr>
        </p:nvSpPr>
        <p:spPr/>
        <p:txBody>
          <a:bodyPr/>
          <a:lstStyle/>
          <a:p>
            <a:pPr defTabSz="912493">
              <a:defRPr/>
            </a:pPr>
            <a:fld id="{7B12D1A7-0F1D-4A40-88F4-52C9023A4423}" type="slidenum">
              <a:rPr lang="en-US">
                <a:solidFill>
                  <a:prstClr val="black"/>
                </a:solidFill>
                <a:latin typeface="Aptos" panose="02110004020202020204"/>
              </a:rPr>
              <a:pPr defTabSz="912493">
                <a:defRPr/>
              </a:pPr>
              <a:t>15</a:t>
            </a:fld>
            <a:endParaRPr lang="en-US">
              <a:solidFill>
                <a:prstClr val="black"/>
              </a:solidFill>
              <a:latin typeface="Aptos" panose="02110004020202020204"/>
            </a:endParaRPr>
          </a:p>
        </p:txBody>
      </p:sp>
    </p:spTree>
    <p:extLst>
      <p:ext uri="{BB962C8B-B14F-4D97-AF65-F5344CB8AC3E}">
        <p14:creationId xmlns:p14="http://schemas.microsoft.com/office/powerpoint/2010/main" val="798846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2"/>
            </a:gs>
            <a:gs pos="60000">
              <a:schemeClr val="tx2"/>
            </a:gs>
          </a:gsLst>
          <a:lin ang="3600000" scaled="0"/>
        </a:gradFill>
        <a:effectLst/>
      </p:bgPr>
    </p:bg>
    <p:spTree>
      <p:nvGrpSpPr>
        <p:cNvPr id="1" name=""/>
        <p:cNvGrpSpPr/>
        <p:nvPr/>
      </p:nvGrpSpPr>
      <p:grpSpPr>
        <a:xfrm>
          <a:off x="0" y="0"/>
          <a:ext cx="0" cy="0"/>
          <a:chOff x="0" y="0"/>
          <a:chExt cx="0" cy="0"/>
        </a:xfrm>
      </p:grpSpPr>
      <p:pic>
        <p:nvPicPr>
          <p:cNvPr id="10" name="Picture 9" descr="A white logo with a black background&#10;&#10;AI-generated content may be incorrect.">
            <a:extLst>
              <a:ext uri="{FF2B5EF4-FFF2-40B4-BE49-F238E27FC236}">
                <a16:creationId xmlns:a16="http://schemas.microsoft.com/office/drawing/2014/main" id="{8C7F35EF-1610-E5B0-B764-FC143C8BAAE3}"/>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3" name="Title 1">
            <a:extLst>
              <a:ext uri="{FF2B5EF4-FFF2-40B4-BE49-F238E27FC236}">
                <a16:creationId xmlns:a16="http://schemas.microsoft.com/office/drawing/2014/main" id="{BA0A17DC-774F-3210-530A-47E7C3473B84}"/>
              </a:ext>
            </a:extLst>
          </p:cNvPr>
          <p:cNvSpPr>
            <a:spLocks noGrp="1"/>
          </p:cNvSpPr>
          <p:nvPr>
            <p:ph type="title"/>
          </p:nvPr>
        </p:nvSpPr>
        <p:spPr>
          <a:xfrm>
            <a:off x="831850" y="2355742"/>
            <a:ext cx="8017682" cy="2445200"/>
          </a:xfrm>
          <a:prstGeom prst="rect">
            <a:avLst/>
          </a:prstGeom>
        </p:spPr>
        <p:txBody>
          <a:bodyPr lIns="0" tIns="0" rIns="0" bIns="0" anchor="ctr"/>
          <a:lstStyle>
            <a:lvl1pPr>
              <a:lnSpc>
                <a:spcPct val="80000"/>
              </a:lnSpc>
              <a:defRPr sz="6000" b="1" i="0">
                <a:solidFill>
                  <a:schemeClr val="bg1"/>
                </a:solidFill>
                <a:latin typeface="Figtree" pitchFamily="2" charset="0"/>
              </a:defRPr>
            </a:lvl1pPr>
          </a:lstStyle>
          <a:p>
            <a:r>
              <a:rPr lang="en-US"/>
              <a:t>Click to edit Master title style</a:t>
            </a:r>
          </a:p>
        </p:txBody>
      </p:sp>
      <p:sp>
        <p:nvSpPr>
          <p:cNvPr id="6" name="Text Placeholder 2">
            <a:extLst>
              <a:ext uri="{FF2B5EF4-FFF2-40B4-BE49-F238E27FC236}">
                <a16:creationId xmlns:a16="http://schemas.microsoft.com/office/drawing/2014/main" id="{7BBBDC11-29FC-667E-0F89-DBB03CF05217}"/>
              </a:ext>
            </a:extLst>
          </p:cNvPr>
          <p:cNvSpPr>
            <a:spLocks noGrp="1"/>
          </p:cNvSpPr>
          <p:nvPr>
            <p:ph type="body" idx="1"/>
          </p:nvPr>
        </p:nvSpPr>
        <p:spPr>
          <a:xfrm>
            <a:off x="831850" y="5017002"/>
            <a:ext cx="8017682" cy="497660"/>
          </a:xfrm>
          <a:prstGeom prst="rect">
            <a:avLst/>
          </a:prstGeom>
        </p:spPr>
        <p:txBody>
          <a:bodyPr lIns="0" tIns="0" rIns="0" bIns="0">
            <a:normAutofit/>
          </a:bodyPr>
          <a:lstStyle>
            <a:lvl1pPr marL="0" indent="0">
              <a:buNone/>
              <a:defRPr sz="2000" b="0" i="0">
                <a:solidFill>
                  <a:schemeClr val="bg1"/>
                </a:solidFill>
                <a:latin typeface="Figtree Medium"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2" name="Picture 1" descr="A white letters on a black background&#10;&#10;AI-generated content may be incorrect.">
            <a:extLst>
              <a:ext uri="{FF2B5EF4-FFF2-40B4-BE49-F238E27FC236}">
                <a16:creationId xmlns:a16="http://schemas.microsoft.com/office/drawing/2014/main" id="{DF754301-8968-C119-803B-3F0E119FD8EB}"/>
              </a:ext>
            </a:extLst>
          </p:cNvPr>
          <p:cNvPicPr>
            <a:picLocks noChangeAspect="1"/>
          </p:cNvPicPr>
          <p:nvPr userDrawn="1"/>
        </p:nvPicPr>
        <p:blipFill>
          <a:blip r:embed="rId3"/>
          <a:stretch>
            <a:fillRect/>
          </a:stretch>
        </p:blipFill>
        <p:spPr>
          <a:xfrm>
            <a:off x="831850" y="705078"/>
            <a:ext cx="3398627" cy="944553"/>
          </a:xfrm>
          <a:prstGeom prst="rect">
            <a:avLst/>
          </a:prstGeom>
        </p:spPr>
      </p:pic>
    </p:spTree>
    <p:extLst>
      <p:ext uri="{BB962C8B-B14F-4D97-AF65-F5344CB8AC3E}">
        <p14:creationId xmlns:p14="http://schemas.microsoft.com/office/powerpoint/2010/main" val="34324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mage Plum (Dark)">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29382" y="0"/>
            <a:ext cx="6862618" cy="6866620"/>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2939983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39983 w 6731902"/>
              <a:gd name="connsiteY5" fmla="*/ 0 h 6276807"/>
              <a:gd name="connsiteX0" fmla="*/ 2949130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49130 w 6731902"/>
              <a:gd name="connsiteY5" fmla="*/ 0 h 6276807"/>
              <a:gd name="connsiteX0" fmla="*/ 2967300 w 6750072"/>
              <a:gd name="connsiteY0" fmla="*/ 0 h 6284696"/>
              <a:gd name="connsiteX1" fmla="*/ 6750072 w 6750072"/>
              <a:gd name="connsiteY1" fmla="*/ 0 h 6284696"/>
              <a:gd name="connsiteX2" fmla="*/ 6750072 w 6750072"/>
              <a:gd name="connsiteY2" fmla="*/ 6276807 h 6284696"/>
              <a:gd name="connsiteX3" fmla="*/ 191956 w 6750072"/>
              <a:gd name="connsiteY3" fmla="*/ 6276807 h 6284696"/>
              <a:gd name="connsiteX4" fmla="*/ 0 w 6750072"/>
              <a:gd name="connsiteY4" fmla="*/ 6284696 h 6284696"/>
              <a:gd name="connsiteX5" fmla="*/ 2967300 w 6750072"/>
              <a:gd name="connsiteY5" fmla="*/ 0 h 62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0072" h="6284696">
                <a:moveTo>
                  <a:pt x="2967300" y="0"/>
                </a:moveTo>
                <a:lnTo>
                  <a:pt x="6750072" y="0"/>
                </a:lnTo>
                <a:lnTo>
                  <a:pt x="6750072" y="6276807"/>
                </a:lnTo>
                <a:lnTo>
                  <a:pt x="191956" y="6276807"/>
                </a:lnTo>
                <a:lnTo>
                  <a:pt x="0" y="6284696"/>
                </a:lnTo>
                <a:cubicBezTo>
                  <a:pt x="922066" y="4192616"/>
                  <a:pt x="2045234" y="2092080"/>
                  <a:pt x="2967300" y="0"/>
                </a:cubicBezTo>
                <a:close/>
              </a:path>
            </a:pathLst>
          </a:custGeom>
          <a:pattFill prst="smConfetti">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bg1"/>
                </a:solidFill>
                <a:latin typeface="Figtree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Freeform 4">
            <a:extLst>
              <a:ext uri="{FF2B5EF4-FFF2-40B4-BE49-F238E27FC236}">
                <a16:creationId xmlns:a16="http://schemas.microsoft.com/office/drawing/2014/main" id="{5673909B-51BC-79F1-247B-509034849961}"/>
              </a:ext>
            </a:extLst>
          </p:cNvPr>
          <p:cNvSpPr/>
          <p:nvPr userDrawn="1"/>
        </p:nvSpPr>
        <p:spPr>
          <a:xfrm>
            <a:off x="4830121" y="-8624"/>
            <a:ext cx="3566904" cy="6858004"/>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45000">
                <a:schemeClr val="accent3"/>
              </a:gs>
              <a:gs pos="8900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Image Gold (Dark)">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29382" y="0"/>
            <a:ext cx="6862618" cy="6866620"/>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2939983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39983 w 6731902"/>
              <a:gd name="connsiteY5" fmla="*/ 0 h 6276807"/>
              <a:gd name="connsiteX0" fmla="*/ 2949130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49130 w 6731902"/>
              <a:gd name="connsiteY5" fmla="*/ 0 h 6276807"/>
              <a:gd name="connsiteX0" fmla="*/ 2967300 w 6750072"/>
              <a:gd name="connsiteY0" fmla="*/ 0 h 6284696"/>
              <a:gd name="connsiteX1" fmla="*/ 6750072 w 6750072"/>
              <a:gd name="connsiteY1" fmla="*/ 0 h 6284696"/>
              <a:gd name="connsiteX2" fmla="*/ 6750072 w 6750072"/>
              <a:gd name="connsiteY2" fmla="*/ 6276807 h 6284696"/>
              <a:gd name="connsiteX3" fmla="*/ 191956 w 6750072"/>
              <a:gd name="connsiteY3" fmla="*/ 6276807 h 6284696"/>
              <a:gd name="connsiteX4" fmla="*/ 0 w 6750072"/>
              <a:gd name="connsiteY4" fmla="*/ 6284696 h 6284696"/>
              <a:gd name="connsiteX5" fmla="*/ 2967300 w 6750072"/>
              <a:gd name="connsiteY5" fmla="*/ 0 h 62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0072" h="6284696">
                <a:moveTo>
                  <a:pt x="2967300" y="0"/>
                </a:moveTo>
                <a:lnTo>
                  <a:pt x="6750072" y="0"/>
                </a:lnTo>
                <a:lnTo>
                  <a:pt x="6750072" y="6276807"/>
                </a:lnTo>
                <a:lnTo>
                  <a:pt x="191956" y="6276807"/>
                </a:lnTo>
                <a:lnTo>
                  <a:pt x="0" y="6284696"/>
                </a:lnTo>
                <a:cubicBezTo>
                  <a:pt x="922066" y="4192616"/>
                  <a:pt x="2045234" y="2092080"/>
                  <a:pt x="2967300" y="0"/>
                </a:cubicBezTo>
                <a:close/>
              </a:path>
            </a:pathLst>
          </a:custGeom>
          <a:pattFill prst="smConfetti">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bg1"/>
                </a:solidFill>
                <a:latin typeface="Figtree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 name="Freeform 5">
            <a:extLst>
              <a:ext uri="{FF2B5EF4-FFF2-40B4-BE49-F238E27FC236}">
                <a16:creationId xmlns:a16="http://schemas.microsoft.com/office/drawing/2014/main" id="{2FFD7DA3-43D8-D09F-83E0-0AEAB25439B7}"/>
              </a:ext>
            </a:extLst>
          </p:cNvPr>
          <p:cNvSpPr/>
          <p:nvPr userDrawn="1"/>
        </p:nvSpPr>
        <p:spPr>
          <a:xfrm>
            <a:off x="4830121" y="8616"/>
            <a:ext cx="3566904" cy="6858004"/>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52000">
                <a:schemeClr val="accent4"/>
              </a:gs>
              <a:gs pos="90000">
                <a:schemeClr val="accent6"/>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49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Image Green (Dark)">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29382" y="0"/>
            <a:ext cx="6862618" cy="6866620"/>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2939983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39983 w 6731902"/>
              <a:gd name="connsiteY5" fmla="*/ 0 h 6276807"/>
              <a:gd name="connsiteX0" fmla="*/ 2949130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49130 w 6731902"/>
              <a:gd name="connsiteY5" fmla="*/ 0 h 6276807"/>
              <a:gd name="connsiteX0" fmla="*/ 2967300 w 6750072"/>
              <a:gd name="connsiteY0" fmla="*/ 0 h 6284696"/>
              <a:gd name="connsiteX1" fmla="*/ 6750072 w 6750072"/>
              <a:gd name="connsiteY1" fmla="*/ 0 h 6284696"/>
              <a:gd name="connsiteX2" fmla="*/ 6750072 w 6750072"/>
              <a:gd name="connsiteY2" fmla="*/ 6276807 h 6284696"/>
              <a:gd name="connsiteX3" fmla="*/ 191956 w 6750072"/>
              <a:gd name="connsiteY3" fmla="*/ 6276807 h 6284696"/>
              <a:gd name="connsiteX4" fmla="*/ 0 w 6750072"/>
              <a:gd name="connsiteY4" fmla="*/ 6284696 h 6284696"/>
              <a:gd name="connsiteX5" fmla="*/ 2967300 w 6750072"/>
              <a:gd name="connsiteY5" fmla="*/ 0 h 62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0072" h="6284696">
                <a:moveTo>
                  <a:pt x="2967300" y="0"/>
                </a:moveTo>
                <a:lnTo>
                  <a:pt x="6750072" y="0"/>
                </a:lnTo>
                <a:lnTo>
                  <a:pt x="6750072" y="6276807"/>
                </a:lnTo>
                <a:lnTo>
                  <a:pt x="191956" y="6276807"/>
                </a:lnTo>
                <a:lnTo>
                  <a:pt x="0" y="6284696"/>
                </a:lnTo>
                <a:cubicBezTo>
                  <a:pt x="922066" y="4192616"/>
                  <a:pt x="2045234" y="2092080"/>
                  <a:pt x="2967300" y="0"/>
                </a:cubicBezTo>
                <a:close/>
              </a:path>
            </a:pathLst>
          </a:custGeom>
          <a:pattFill prst="smConfetti">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bg1"/>
                </a:solidFill>
                <a:latin typeface="Figtree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 name="Freeform 2">
            <a:extLst>
              <a:ext uri="{FF2B5EF4-FFF2-40B4-BE49-F238E27FC236}">
                <a16:creationId xmlns:a16="http://schemas.microsoft.com/office/drawing/2014/main" id="{FC5B0D56-4627-AC4F-11C1-0BC865D7A1E5}"/>
              </a:ext>
            </a:extLst>
          </p:cNvPr>
          <p:cNvSpPr/>
          <p:nvPr userDrawn="1"/>
        </p:nvSpPr>
        <p:spPr>
          <a:xfrm>
            <a:off x="4830121" y="-5"/>
            <a:ext cx="3566904" cy="6858005"/>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44000">
                <a:schemeClr val="accent5"/>
              </a:gs>
              <a:gs pos="8100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88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Image Gold (Oran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29382" y="0"/>
            <a:ext cx="6862618" cy="6866620"/>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2939983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39983 w 6731902"/>
              <a:gd name="connsiteY5" fmla="*/ 0 h 6276807"/>
              <a:gd name="connsiteX0" fmla="*/ 2949130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49130 w 6731902"/>
              <a:gd name="connsiteY5" fmla="*/ 0 h 6276807"/>
              <a:gd name="connsiteX0" fmla="*/ 2967300 w 6750072"/>
              <a:gd name="connsiteY0" fmla="*/ 0 h 6284696"/>
              <a:gd name="connsiteX1" fmla="*/ 6750072 w 6750072"/>
              <a:gd name="connsiteY1" fmla="*/ 0 h 6284696"/>
              <a:gd name="connsiteX2" fmla="*/ 6750072 w 6750072"/>
              <a:gd name="connsiteY2" fmla="*/ 6276807 h 6284696"/>
              <a:gd name="connsiteX3" fmla="*/ 191956 w 6750072"/>
              <a:gd name="connsiteY3" fmla="*/ 6276807 h 6284696"/>
              <a:gd name="connsiteX4" fmla="*/ 0 w 6750072"/>
              <a:gd name="connsiteY4" fmla="*/ 6284696 h 6284696"/>
              <a:gd name="connsiteX5" fmla="*/ 2967300 w 6750072"/>
              <a:gd name="connsiteY5" fmla="*/ 0 h 62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0072" h="6284696">
                <a:moveTo>
                  <a:pt x="2967300" y="0"/>
                </a:moveTo>
                <a:lnTo>
                  <a:pt x="6750072" y="0"/>
                </a:lnTo>
                <a:lnTo>
                  <a:pt x="6750072" y="6276807"/>
                </a:lnTo>
                <a:lnTo>
                  <a:pt x="191956" y="6276807"/>
                </a:lnTo>
                <a:lnTo>
                  <a:pt x="0" y="6284696"/>
                </a:lnTo>
                <a:cubicBezTo>
                  <a:pt x="922066" y="4192616"/>
                  <a:pt x="2045234" y="2092080"/>
                  <a:pt x="2967300" y="0"/>
                </a:cubicBezTo>
                <a:close/>
              </a:path>
            </a:pathLst>
          </a:custGeom>
          <a:pattFill prst="smConfetti">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bg1"/>
                </a:solidFill>
                <a:latin typeface="Figtree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 name="Freeform 2">
            <a:extLst>
              <a:ext uri="{FF2B5EF4-FFF2-40B4-BE49-F238E27FC236}">
                <a16:creationId xmlns:a16="http://schemas.microsoft.com/office/drawing/2014/main" id="{8CECBD81-6D94-EBB2-5099-28510DA055F7}"/>
              </a:ext>
            </a:extLst>
          </p:cNvPr>
          <p:cNvSpPr/>
          <p:nvPr userDrawn="1"/>
        </p:nvSpPr>
        <p:spPr>
          <a:xfrm>
            <a:off x="4830121" y="-4"/>
            <a:ext cx="3566904" cy="6858004"/>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49000">
                <a:schemeClr val="accent6"/>
              </a:gs>
              <a:gs pos="87000">
                <a:schemeClr val="accent3"/>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869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cial Visual 1">
    <p:bg>
      <p:bgPr>
        <a:solidFill>
          <a:schemeClr val="tx2"/>
        </a:solidFill>
        <a:effectLst/>
      </p:bgPr>
    </p:bg>
    <p:spTree>
      <p:nvGrpSpPr>
        <p:cNvPr id="1" name=""/>
        <p:cNvGrpSpPr/>
        <p:nvPr/>
      </p:nvGrpSpPr>
      <p:grpSpPr>
        <a:xfrm>
          <a:off x="0" y="0"/>
          <a:ext cx="0" cy="0"/>
          <a:chOff x="0" y="0"/>
          <a:chExt cx="0" cy="0"/>
        </a:xfrm>
      </p:grpSpPr>
      <p:pic>
        <p:nvPicPr>
          <p:cNvPr id="9" name="Picture 8" descr="A spiral galaxy in space&#10;&#10;AI-generated content may be incorrect.">
            <a:extLst>
              <a:ext uri="{FF2B5EF4-FFF2-40B4-BE49-F238E27FC236}">
                <a16:creationId xmlns:a16="http://schemas.microsoft.com/office/drawing/2014/main" id="{B4257FEA-E4BB-4184-2551-6E913CF483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rcRect/>
          <a:stretch/>
        </p:blipFill>
        <p:spPr>
          <a:xfrm>
            <a:off x="-1" y="-2"/>
            <a:ext cx="12192001" cy="6858001"/>
          </a:xfrm>
          <a:prstGeom prst="rect">
            <a:avLst/>
          </a:prstGeom>
        </p:spPr>
      </p:pic>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18BF65B6-1EC6-0050-C338-5991974A4FA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pic>
        <p:nvPicPr>
          <p:cNvPr id="6" name="Picture 5">
            <a:extLst>
              <a:ext uri="{FF2B5EF4-FFF2-40B4-BE49-F238E27FC236}">
                <a16:creationId xmlns:a16="http://schemas.microsoft.com/office/drawing/2014/main" id="{146951CC-9176-5B3E-0EA1-1A8F0BBD04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
        <p:nvSpPr>
          <p:cNvPr id="11" name="Title 1">
            <a:extLst>
              <a:ext uri="{FF2B5EF4-FFF2-40B4-BE49-F238E27FC236}">
                <a16:creationId xmlns:a16="http://schemas.microsoft.com/office/drawing/2014/main" id="{097A2759-5262-98FC-2BA1-75A1A11F3C9B}"/>
              </a:ext>
            </a:extLst>
          </p:cNvPr>
          <p:cNvSpPr>
            <a:spLocks noGrp="1"/>
          </p:cNvSpPr>
          <p:nvPr>
            <p:ph type="title"/>
          </p:nvPr>
        </p:nvSpPr>
        <p:spPr>
          <a:xfrm>
            <a:off x="543464" y="365125"/>
            <a:ext cx="11292125" cy="1169207"/>
          </a:xfrm>
          <a:prstGeom prst="rect">
            <a:avLst/>
          </a:prstGeom>
        </p:spPr>
        <p:txBody>
          <a:bodyPr lIns="0" tIns="0" rIns="0" bIns="0" anchor="ctr">
            <a:noAutofit/>
          </a:bodyPr>
          <a:lstStyle>
            <a:lvl1pPr>
              <a:lnSpc>
                <a:spcPct val="80000"/>
              </a:lnSpc>
              <a:defRPr b="1" i="0">
                <a:solidFill>
                  <a:schemeClr val="bg1"/>
                </a:solidFill>
                <a:latin typeface="Figtree SemiBold"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A4013314-73E8-EBCE-C957-B401AB4F5C75}"/>
              </a:ext>
            </a:extLst>
          </p:cNvPr>
          <p:cNvSpPr>
            <a:spLocks noGrp="1"/>
          </p:cNvSpPr>
          <p:nvPr>
            <p:ph idx="1"/>
          </p:nvPr>
        </p:nvSpPr>
        <p:spPr>
          <a:xfrm>
            <a:off x="543464" y="1825625"/>
            <a:ext cx="10810336" cy="4125722"/>
          </a:xfrm>
          <a:prstGeom prst="rect">
            <a:avLst/>
          </a:prstGeom>
        </p:spPr>
        <p:txBody>
          <a:bodyPr lIns="0" tIns="0" rIns="0" bIns="0">
            <a:noAutofit/>
          </a:bodyPr>
          <a:lstStyle>
            <a:lvl1pPr marL="0" indent="0">
              <a:buFontTx/>
              <a:buNone/>
              <a:defRPr sz="2400" b="0" i="0">
                <a:solidFill>
                  <a:schemeClr val="bg1"/>
                </a:solidFill>
                <a:latin typeface="Figtree" pitchFamily="2" charset="0"/>
              </a:defRPr>
            </a:lvl1pPr>
            <a:lvl2pPr marL="742950" indent="-285750">
              <a:buFont typeface="Arial" panose="020B0604020202020204" pitchFamily="34" charset="0"/>
              <a:buChar char="•"/>
              <a:defRPr sz="2400" b="0" i="0">
                <a:solidFill>
                  <a:schemeClr val="bg1"/>
                </a:solidFill>
                <a:latin typeface="Figtree" pitchFamily="2" charset="0"/>
              </a:defRPr>
            </a:lvl2pPr>
            <a:lvl3pPr marL="1200150" indent="-285750">
              <a:buFont typeface="Arial" panose="020B0604020202020204" pitchFamily="34" charset="0"/>
              <a:buChar char="•"/>
              <a:defRPr sz="2400" b="0" i="0">
                <a:solidFill>
                  <a:schemeClr val="bg1"/>
                </a:solidFill>
                <a:latin typeface="Figtree" pitchFamily="2" charset="0"/>
              </a:defRPr>
            </a:lvl3pPr>
            <a:lvl4pPr marL="1657350" indent="-285750">
              <a:buFont typeface="Arial" panose="020B0604020202020204" pitchFamily="34" charset="0"/>
              <a:buChar char="•"/>
              <a:defRPr sz="2400" b="0" i="0">
                <a:solidFill>
                  <a:schemeClr val="bg1"/>
                </a:solidFill>
                <a:latin typeface="Figtree" pitchFamily="2" charset="0"/>
              </a:defRPr>
            </a:lvl4pPr>
            <a:lvl5pPr marL="2114550" indent="-285750">
              <a:buFont typeface="Arial" panose="020B0604020202020204" pitchFamily="34" charset="0"/>
              <a:buChar char="•"/>
              <a:defRPr sz="2400" b="0" i="0">
                <a:solidFill>
                  <a:schemeClr val="bg1"/>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00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cial Visual 2">
    <p:bg>
      <p:bgPr>
        <a:solidFill>
          <a:schemeClr val="tx2"/>
        </a:solidFill>
        <a:effectLst/>
      </p:bgPr>
    </p:bg>
    <p:spTree>
      <p:nvGrpSpPr>
        <p:cNvPr id="1" name=""/>
        <p:cNvGrpSpPr/>
        <p:nvPr/>
      </p:nvGrpSpPr>
      <p:grpSpPr>
        <a:xfrm>
          <a:off x="0" y="0"/>
          <a:ext cx="0" cy="0"/>
          <a:chOff x="0" y="0"/>
          <a:chExt cx="0" cy="0"/>
        </a:xfrm>
      </p:grpSpPr>
      <p:pic>
        <p:nvPicPr>
          <p:cNvPr id="11" name="Picture 10" descr="A blue sky with stars&#10;&#10;AI-generated content may be incorrect.">
            <a:extLst>
              <a:ext uri="{FF2B5EF4-FFF2-40B4-BE49-F238E27FC236}">
                <a16:creationId xmlns:a16="http://schemas.microsoft.com/office/drawing/2014/main" id="{58E6D3C4-DD7C-11D1-CC5C-C7C19C2E03FC}"/>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rcRect/>
          <a:stretch/>
        </p:blipFill>
        <p:spPr>
          <a:xfrm>
            <a:off x="0" y="-1"/>
            <a:ext cx="12165488" cy="6858001"/>
          </a:xfrm>
          <a:prstGeom prst="rect">
            <a:avLst/>
          </a:prstGeom>
        </p:spPr>
      </p:pic>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18BF65B6-1EC6-0050-C338-5991974A4FA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pic>
        <p:nvPicPr>
          <p:cNvPr id="6" name="Picture 5">
            <a:extLst>
              <a:ext uri="{FF2B5EF4-FFF2-40B4-BE49-F238E27FC236}">
                <a16:creationId xmlns:a16="http://schemas.microsoft.com/office/drawing/2014/main" id="{146951CC-9176-5B3E-0EA1-1A8F0BBD04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
        <p:nvSpPr>
          <p:cNvPr id="12" name="Title 1">
            <a:extLst>
              <a:ext uri="{FF2B5EF4-FFF2-40B4-BE49-F238E27FC236}">
                <a16:creationId xmlns:a16="http://schemas.microsoft.com/office/drawing/2014/main" id="{00752B1A-76E1-75DA-9E43-9F36E6609A77}"/>
              </a:ext>
            </a:extLst>
          </p:cNvPr>
          <p:cNvSpPr>
            <a:spLocks noGrp="1"/>
          </p:cNvSpPr>
          <p:nvPr>
            <p:ph type="title"/>
          </p:nvPr>
        </p:nvSpPr>
        <p:spPr>
          <a:xfrm>
            <a:off x="552090" y="365125"/>
            <a:ext cx="11283499" cy="1169207"/>
          </a:xfrm>
          <a:prstGeom prst="rect">
            <a:avLst/>
          </a:prstGeom>
        </p:spPr>
        <p:txBody>
          <a:bodyPr lIns="0" tIns="0" rIns="0" bIns="0" anchor="ctr">
            <a:noAutofit/>
          </a:bodyPr>
          <a:lstStyle>
            <a:lvl1pPr>
              <a:lnSpc>
                <a:spcPct val="80000"/>
              </a:lnSpc>
              <a:defRPr b="1" i="0">
                <a:solidFill>
                  <a:schemeClr val="bg1"/>
                </a:solidFill>
                <a:latin typeface="Figtree SemiBold" pitchFamily="2"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CA605919-F812-D6B7-6733-93A21095D65A}"/>
              </a:ext>
            </a:extLst>
          </p:cNvPr>
          <p:cNvSpPr>
            <a:spLocks noGrp="1"/>
          </p:cNvSpPr>
          <p:nvPr>
            <p:ph idx="1"/>
          </p:nvPr>
        </p:nvSpPr>
        <p:spPr>
          <a:xfrm>
            <a:off x="552090" y="1825625"/>
            <a:ext cx="10801710" cy="4125722"/>
          </a:xfrm>
          <a:prstGeom prst="rect">
            <a:avLst/>
          </a:prstGeom>
        </p:spPr>
        <p:txBody>
          <a:bodyPr lIns="0" tIns="0" rIns="0" bIns="0">
            <a:noAutofit/>
          </a:bodyPr>
          <a:lstStyle>
            <a:lvl1pPr marL="0" indent="0">
              <a:buFontTx/>
              <a:buNone/>
              <a:defRPr sz="2400" b="0" i="0">
                <a:solidFill>
                  <a:schemeClr val="bg1"/>
                </a:solidFill>
                <a:latin typeface="Figtree" pitchFamily="2" charset="0"/>
              </a:defRPr>
            </a:lvl1pPr>
            <a:lvl2pPr marL="742950" indent="-285750">
              <a:buFont typeface="Arial" panose="020B0604020202020204" pitchFamily="34" charset="0"/>
              <a:buChar char="•"/>
              <a:defRPr sz="2400" b="0" i="0">
                <a:solidFill>
                  <a:schemeClr val="bg1"/>
                </a:solidFill>
                <a:latin typeface="Figtree" pitchFamily="2" charset="0"/>
              </a:defRPr>
            </a:lvl2pPr>
            <a:lvl3pPr marL="1200150" indent="-285750">
              <a:buFont typeface="Arial" panose="020B0604020202020204" pitchFamily="34" charset="0"/>
              <a:buChar char="•"/>
              <a:defRPr sz="2400" b="0" i="0">
                <a:solidFill>
                  <a:schemeClr val="bg1"/>
                </a:solidFill>
                <a:latin typeface="Figtree" pitchFamily="2" charset="0"/>
              </a:defRPr>
            </a:lvl3pPr>
            <a:lvl4pPr marL="1657350" indent="-285750">
              <a:buFont typeface="Arial" panose="020B0604020202020204" pitchFamily="34" charset="0"/>
              <a:buChar char="•"/>
              <a:defRPr sz="2400" b="0" i="0">
                <a:solidFill>
                  <a:schemeClr val="bg1"/>
                </a:solidFill>
                <a:latin typeface="Figtree" pitchFamily="2" charset="0"/>
              </a:defRPr>
            </a:lvl4pPr>
            <a:lvl5pPr marL="2114550" indent="-285750">
              <a:buFont typeface="Arial" panose="020B0604020202020204" pitchFamily="34" charset="0"/>
              <a:buChar char="•"/>
              <a:defRPr sz="2400" b="0" i="0">
                <a:solidFill>
                  <a:schemeClr val="bg1"/>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063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cial Visual 3">
    <p:bg>
      <p:bgPr>
        <a:solidFill>
          <a:schemeClr val="tx2"/>
        </a:solidFill>
        <a:effectLst/>
      </p:bgPr>
    </p:bg>
    <p:spTree>
      <p:nvGrpSpPr>
        <p:cNvPr id="1" name=""/>
        <p:cNvGrpSpPr/>
        <p:nvPr/>
      </p:nvGrpSpPr>
      <p:grpSpPr>
        <a:xfrm>
          <a:off x="0" y="0"/>
          <a:ext cx="0" cy="0"/>
          <a:chOff x="0" y="0"/>
          <a:chExt cx="0" cy="0"/>
        </a:xfrm>
      </p:grpSpPr>
      <p:pic>
        <p:nvPicPr>
          <p:cNvPr id="9" name="Picture 8" descr="An astronaut floating in space&#10;&#10;AI-generated content may be incorrect.">
            <a:extLst>
              <a:ext uri="{FF2B5EF4-FFF2-40B4-BE49-F238E27FC236}">
                <a16:creationId xmlns:a16="http://schemas.microsoft.com/office/drawing/2014/main" id="{9DA1DE89-B1B4-0B78-BA7D-98605CF2B4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9483" y="-1"/>
            <a:ext cx="6962517" cy="6858001"/>
          </a:xfrm>
          <a:prstGeom prst="rect">
            <a:avLst/>
          </a:prstGeom>
        </p:spPr>
      </p:pic>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bg1"/>
                </a:solidFill>
                <a:latin typeface="Figtree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2400" b="0" i="0">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18BF65B6-1EC6-0050-C338-5991974A4FA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pic>
        <p:nvPicPr>
          <p:cNvPr id="6" name="Picture 5">
            <a:extLst>
              <a:ext uri="{FF2B5EF4-FFF2-40B4-BE49-F238E27FC236}">
                <a16:creationId xmlns:a16="http://schemas.microsoft.com/office/drawing/2014/main" id="{146951CC-9176-5B3E-0EA1-1A8F0BBD04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2907343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cial Visual 4">
    <p:bg>
      <p:bgPr>
        <a:solidFill>
          <a:schemeClr val="tx2"/>
        </a:solidFill>
        <a:effectLst/>
      </p:bgPr>
    </p:bg>
    <p:spTree>
      <p:nvGrpSpPr>
        <p:cNvPr id="1" name=""/>
        <p:cNvGrpSpPr/>
        <p:nvPr/>
      </p:nvGrpSpPr>
      <p:grpSpPr>
        <a:xfrm>
          <a:off x="0" y="0"/>
          <a:ext cx="0" cy="0"/>
          <a:chOff x="0" y="0"/>
          <a:chExt cx="0" cy="0"/>
        </a:xfrm>
      </p:grpSpPr>
      <p:pic>
        <p:nvPicPr>
          <p:cNvPr id="11" name="Picture 10" descr="A blue planet with a bright light&#10;&#10;AI-generated content may be incorrect.">
            <a:extLst>
              <a:ext uri="{FF2B5EF4-FFF2-40B4-BE49-F238E27FC236}">
                <a16:creationId xmlns:a16="http://schemas.microsoft.com/office/drawing/2014/main" id="{5928C9F9-2416-28F6-1432-DDAFD45C88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17712" y="-1"/>
            <a:ext cx="6874288" cy="6853357"/>
          </a:xfrm>
          <a:prstGeom prst="rect">
            <a:avLst/>
          </a:prstGeom>
        </p:spPr>
      </p:pic>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bg1"/>
                </a:solidFill>
                <a:latin typeface="Figtree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2400" b="0" i="0">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18BF65B6-1EC6-0050-C338-5991974A4FA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pic>
        <p:nvPicPr>
          <p:cNvPr id="6" name="Picture 5">
            <a:extLst>
              <a:ext uri="{FF2B5EF4-FFF2-40B4-BE49-F238E27FC236}">
                <a16:creationId xmlns:a16="http://schemas.microsoft.com/office/drawing/2014/main" id="{146951CC-9176-5B3E-0EA1-1A8F0BBD04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273348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BA1374A-4FD1-F1A4-3B49-EFD13560F1C3}"/>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728F9DD8-18B8-E17F-4A81-93C4DD686CEB}"/>
              </a:ext>
            </a:extLst>
          </p:cNvPr>
          <p:cNvSpPr>
            <a:spLocks noGrp="1"/>
          </p:cNvSpPr>
          <p:nvPr>
            <p:ph type="title"/>
          </p:nvPr>
        </p:nvSpPr>
        <p:spPr>
          <a:xfrm>
            <a:off x="552091" y="365125"/>
            <a:ext cx="11283499" cy="1207953"/>
          </a:xfrm>
          <a:prstGeom prst="rect">
            <a:avLst/>
          </a:prstGeom>
        </p:spPr>
        <p:txBody>
          <a:bodyPr lIns="0" tIns="0" rIns="0" bIns="0" anchor="ctr">
            <a:noAutofit/>
          </a:bodyPr>
          <a:lstStyle>
            <a:lvl1pPr>
              <a:lnSpc>
                <a:spcPct val="80000"/>
              </a:lnSpc>
              <a:defRPr b="1" i="0">
                <a:solidFill>
                  <a:schemeClr val="bg1"/>
                </a:solidFill>
                <a:latin typeface="Figtree SemiBold" pitchFamily="2" charset="0"/>
              </a:defRPr>
            </a:lvl1pPr>
          </a:lstStyle>
          <a:p>
            <a:r>
              <a:rPr lang="en-US"/>
              <a:t>Click to edit Master title style</a:t>
            </a:r>
          </a:p>
        </p:txBody>
      </p:sp>
      <p:sp>
        <p:nvSpPr>
          <p:cNvPr id="3" name="Slide Number Placeholder 5">
            <a:extLst>
              <a:ext uri="{FF2B5EF4-FFF2-40B4-BE49-F238E27FC236}">
                <a16:creationId xmlns:a16="http://schemas.microsoft.com/office/drawing/2014/main" id="{FF8F2ECD-EA50-2550-0B02-4B2C953442E4}"/>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pic>
        <p:nvPicPr>
          <p:cNvPr id="4" name="Picture 3">
            <a:extLst>
              <a:ext uri="{FF2B5EF4-FFF2-40B4-BE49-F238E27FC236}">
                <a16:creationId xmlns:a16="http://schemas.microsoft.com/office/drawing/2014/main" id="{2153AC61-82C3-E5FF-66C1-161CB2EFC3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258669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oter Only (Dark)">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5D178-B3AE-EA2C-9A08-EB6D085096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360374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ivider (Navy)">
    <p:bg>
      <p:bgPr>
        <a:gradFill>
          <a:gsLst>
            <a:gs pos="0">
              <a:schemeClr val="accent2"/>
            </a:gs>
            <a:gs pos="60000">
              <a:schemeClr val="tx2"/>
            </a:gs>
          </a:gsLst>
          <a:lin ang="3600000" scaled="0"/>
        </a:gradFill>
        <a:effectLst/>
      </p:bgPr>
    </p:bg>
    <p:spTree>
      <p:nvGrpSpPr>
        <p:cNvPr id="1" name=""/>
        <p:cNvGrpSpPr/>
        <p:nvPr/>
      </p:nvGrpSpPr>
      <p:grpSpPr>
        <a:xfrm>
          <a:off x="0" y="0"/>
          <a:ext cx="0" cy="0"/>
          <a:chOff x="0" y="0"/>
          <a:chExt cx="0" cy="0"/>
        </a:xfrm>
      </p:grpSpPr>
      <p:pic>
        <p:nvPicPr>
          <p:cNvPr id="16" name="Picture 15" descr="A white logo with a black background&#10;&#10;AI-generated content may be incorrect.">
            <a:extLst>
              <a:ext uri="{FF2B5EF4-FFF2-40B4-BE49-F238E27FC236}">
                <a16:creationId xmlns:a16="http://schemas.microsoft.com/office/drawing/2014/main" id="{0E47ED36-DE2D-02CA-3151-94658797C72C}"/>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2" name="Title 1">
            <a:extLst>
              <a:ext uri="{FF2B5EF4-FFF2-40B4-BE49-F238E27FC236}">
                <a16:creationId xmlns:a16="http://schemas.microsoft.com/office/drawing/2014/main" id="{5A4286E4-0185-F5C7-1A34-42944A5E9A8C}"/>
              </a:ext>
            </a:extLst>
          </p:cNvPr>
          <p:cNvSpPr>
            <a:spLocks noGrp="1"/>
          </p:cNvSpPr>
          <p:nvPr>
            <p:ph type="title"/>
          </p:nvPr>
        </p:nvSpPr>
        <p:spPr>
          <a:xfrm>
            <a:off x="831850" y="1446125"/>
            <a:ext cx="10515600" cy="2852737"/>
          </a:xfrm>
          <a:prstGeom prst="rect">
            <a:avLst/>
          </a:prstGeom>
        </p:spPr>
        <p:txBody>
          <a:bodyPr lIns="0" tIns="0" rIns="0" bIns="0" anchor="b"/>
          <a:lstStyle>
            <a:lvl1pPr>
              <a:lnSpc>
                <a:spcPct val="90000"/>
              </a:lnSpc>
              <a:defRPr sz="6000" b="1" i="0">
                <a:solidFill>
                  <a:schemeClr val="bg1"/>
                </a:solidFill>
                <a:latin typeface="Figtree Semi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0AF87F5B-E6CA-3D49-EEDE-A4FC382F3419}"/>
              </a:ext>
            </a:extLst>
          </p:cNvPr>
          <p:cNvSpPr>
            <a:spLocks noGrp="1"/>
          </p:cNvSpPr>
          <p:nvPr>
            <p:ph type="body" idx="1"/>
          </p:nvPr>
        </p:nvSpPr>
        <p:spPr>
          <a:xfrm>
            <a:off x="831850" y="4463371"/>
            <a:ext cx="10515600" cy="777514"/>
          </a:xfrm>
          <a:prstGeom prst="rect">
            <a:avLst/>
          </a:prstGeom>
        </p:spPr>
        <p:txBody>
          <a:bodyPr lIns="0" tIns="0" rIns="0" bIns="0"/>
          <a:lstStyle>
            <a:lvl1pPr marL="0" indent="0">
              <a:buNone/>
              <a:defRPr sz="2400" b="0" i="0">
                <a:solidFill>
                  <a:schemeClr val="bg1"/>
                </a:solidFill>
                <a:latin typeface="Figtree"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0E0A20CF-1575-8C64-8E6F-319EBEB89E3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pic>
        <p:nvPicPr>
          <p:cNvPr id="11" name="Picture 10">
            <a:extLst>
              <a:ext uri="{FF2B5EF4-FFF2-40B4-BE49-F238E27FC236}">
                <a16:creationId xmlns:a16="http://schemas.microsoft.com/office/drawing/2014/main" id="{FED0390E-9CED-12AA-C621-F40B86459E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359956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ll Quote Blue">
    <p:bg>
      <p:bgPr>
        <a:gradFill>
          <a:gsLst>
            <a:gs pos="0">
              <a:schemeClr val="accent2"/>
            </a:gs>
            <a:gs pos="54000">
              <a:schemeClr val="tx2"/>
            </a:gs>
          </a:gsLst>
          <a:lin ang="3600000" scaled="0"/>
        </a:gradFill>
        <a:effectLst/>
      </p:bgPr>
    </p:bg>
    <p:spTree>
      <p:nvGrpSpPr>
        <p:cNvPr id="1" name=""/>
        <p:cNvGrpSpPr/>
        <p:nvPr/>
      </p:nvGrpSpPr>
      <p:grpSpPr>
        <a:xfrm>
          <a:off x="0" y="0"/>
          <a:ext cx="0" cy="0"/>
          <a:chOff x="0" y="0"/>
          <a:chExt cx="0" cy="0"/>
        </a:xfrm>
      </p:grpSpPr>
      <p:pic>
        <p:nvPicPr>
          <p:cNvPr id="2" name="Picture 1" descr="A white logo with a black background&#10;&#10;AI-generated content may be incorrect.">
            <a:extLst>
              <a:ext uri="{FF2B5EF4-FFF2-40B4-BE49-F238E27FC236}">
                <a16:creationId xmlns:a16="http://schemas.microsoft.com/office/drawing/2014/main" id="{863F30FA-505B-32FE-61E1-90E76DE729E3}"/>
              </a:ext>
            </a:extLst>
          </p:cNvPr>
          <p:cNvPicPr>
            <a:picLocks noChangeAspect="1"/>
          </p:cNvPicPr>
          <p:nvPr userDrawn="1"/>
        </p:nvPicPr>
        <p:blipFill>
          <a:blip r:embed="rId2" cstate="screen">
            <a:alphaModFix amt="6000"/>
            <a:extLst>
              <a:ext uri="{28A0092B-C50C-407E-A947-70E740481C1C}">
                <a14:useLocalDpi xmlns:a14="http://schemas.microsoft.com/office/drawing/2010/main"/>
              </a:ext>
            </a:extLst>
          </a:blip>
          <a:srcRect r="7339" b="20091"/>
          <a:stretch/>
        </p:blipFill>
        <p:spPr>
          <a:xfrm>
            <a:off x="5897660" y="456716"/>
            <a:ext cx="6294340" cy="6401284"/>
          </a:xfrm>
          <a:prstGeom prst="rect">
            <a:avLst/>
          </a:prstGeom>
        </p:spPr>
      </p:pic>
      <p:sp>
        <p:nvSpPr>
          <p:cNvPr id="4" name="Text Placeholder 3">
            <a:extLst>
              <a:ext uri="{FF2B5EF4-FFF2-40B4-BE49-F238E27FC236}">
                <a16:creationId xmlns:a16="http://schemas.microsoft.com/office/drawing/2014/main" id="{229338CB-4134-07F0-A6E3-3EF2DA35184A}"/>
              </a:ext>
            </a:extLst>
          </p:cNvPr>
          <p:cNvSpPr>
            <a:spLocks noGrp="1"/>
          </p:cNvSpPr>
          <p:nvPr>
            <p:ph type="body" sz="quarter" idx="10" hasCustomPrompt="1"/>
          </p:nvPr>
        </p:nvSpPr>
        <p:spPr>
          <a:xfrm>
            <a:off x="2828924" y="2206256"/>
            <a:ext cx="6942397" cy="2445488"/>
          </a:xfrm>
          <a:prstGeom prst="rect">
            <a:avLst/>
          </a:prstGeom>
        </p:spPr>
        <p:txBody>
          <a:bodyPr lIns="0" tIns="0" rIns="0" bIns="0"/>
          <a:lstStyle>
            <a:lvl1pPr marL="0" indent="0">
              <a:buFontTx/>
              <a:buNone/>
              <a:defRPr sz="3600" b="0" i="0">
                <a:solidFill>
                  <a:schemeClr val="bg1"/>
                </a:solidFill>
                <a:latin typeface="Figtree Medium" pitchFamily="2" charset="0"/>
              </a:defRPr>
            </a:lvl1pPr>
            <a:lvl2pPr marL="457200" indent="0">
              <a:buFontTx/>
              <a:buNone/>
              <a:defRPr b="0" i="0">
                <a:solidFill>
                  <a:schemeClr val="bg1"/>
                </a:solidFill>
                <a:latin typeface="Figtree Medium" pitchFamily="2" charset="0"/>
              </a:defRPr>
            </a:lvl2pPr>
            <a:lvl3pPr marL="914400" indent="0">
              <a:buFontTx/>
              <a:buNone/>
              <a:defRPr b="0" i="0">
                <a:solidFill>
                  <a:schemeClr val="bg1"/>
                </a:solidFill>
                <a:latin typeface="Figtree Medium" pitchFamily="2" charset="0"/>
              </a:defRPr>
            </a:lvl3pPr>
            <a:lvl4pPr marL="1371600" indent="0">
              <a:buFontTx/>
              <a:buNone/>
              <a:defRPr b="0" i="0">
                <a:solidFill>
                  <a:schemeClr val="bg1"/>
                </a:solidFill>
                <a:latin typeface="Figtree Medium" pitchFamily="2" charset="0"/>
              </a:defRPr>
            </a:lvl4pPr>
            <a:lvl5pPr marL="1828800" indent="0">
              <a:buFontTx/>
              <a:buNone/>
              <a:defRPr b="0" i="0">
                <a:solidFill>
                  <a:schemeClr val="bg1"/>
                </a:solidFill>
                <a:latin typeface="Figtree Medium" pitchFamily="2" charset="0"/>
              </a:defRPr>
            </a:lvl5pPr>
          </a:lstStyle>
          <a:p>
            <a:pPr lvl="0"/>
            <a:r>
              <a:rPr lang="en-US"/>
              <a:t>This is a pull-quote placeholder</a:t>
            </a:r>
          </a:p>
        </p:txBody>
      </p:sp>
      <p:pic>
        <p:nvPicPr>
          <p:cNvPr id="7" name="Picture 6">
            <a:extLst>
              <a:ext uri="{FF2B5EF4-FFF2-40B4-BE49-F238E27FC236}">
                <a16:creationId xmlns:a16="http://schemas.microsoft.com/office/drawing/2014/main" id="{90946C71-CFFD-7494-173E-E1849C44E8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1928" y="1831753"/>
            <a:ext cx="1348751" cy="1039037"/>
          </a:xfrm>
          <a:prstGeom prst="rect">
            <a:avLst/>
          </a:prstGeom>
        </p:spPr>
      </p:pic>
      <p:sp>
        <p:nvSpPr>
          <p:cNvPr id="10" name="Slide Number Placeholder 5">
            <a:extLst>
              <a:ext uri="{FF2B5EF4-FFF2-40B4-BE49-F238E27FC236}">
                <a16:creationId xmlns:a16="http://schemas.microsoft.com/office/drawing/2014/main" id="{7F502D63-98F2-0192-9694-5687D8D05AD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11" name="Straight Connector 10">
            <a:extLst>
              <a:ext uri="{FF2B5EF4-FFF2-40B4-BE49-F238E27FC236}">
                <a16:creationId xmlns:a16="http://schemas.microsoft.com/office/drawing/2014/main" id="{80622538-DB89-0185-9E98-C8D31813769B}"/>
              </a:ext>
            </a:extLst>
          </p:cNvPr>
          <p:cNvCxnSpPr>
            <a:cxnSpLocks/>
          </p:cNvCxnSpPr>
          <p:nvPr userDrawn="1"/>
        </p:nvCxnSpPr>
        <p:spPr>
          <a:xfrm>
            <a:off x="11491993" y="6454130"/>
            <a:ext cx="0" cy="2286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F0FF596D-CC26-E4B0-EC5C-182E1E7E40D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3865915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ll Quote Plum">
    <p:bg>
      <p:bgPr>
        <a:gradFill>
          <a:gsLst>
            <a:gs pos="0">
              <a:schemeClr val="accent2"/>
            </a:gs>
            <a:gs pos="54000">
              <a:schemeClr val="accent3"/>
            </a:gs>
          </a:gsLst>
          <a:lin ang="3600000" scaled="0"/>
        </a:gradFill>
        <a:effectLst/>
      </p:bgPr>
    </p:bg>
    <p:spTree>
      <p:nvGrpSpPr>
        <p:cNvPr id="1" name=""/>
        <p:cNvGrpSpPr/>
        <p:nvPr/>
      </p:nvGrpSpPr>
      <p:grpSpPr>
        <a:xfrm>
          <a:off x="0" y="0"/>
          <a:ext cx="0" cy="0"/>
          <a:chOff x="0" y="0"/>
          <a:chExt cx="0" cy="0"/>
        </a:xfrm>
      </p:grpSpPr>
      <p:pic>
        <p:nvPicPr>
          <p:cNvPr id="2" name="Picture 1" descr="A white logo with a black background&#10;&#10;AI-generated content may be incorrect.">
            <a:extLst>
              <a:ext uri="{FF2B5EF4-FFF2-40B4-BE49-F238E27FC236}">
                <a16:creationId xmlns:a16="http://schemas.microsoft.com/office/drawing/2014/main" id="{863F30FA-505B-32FE-61E1-90E76DE729E3}"/>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r="7339" b="20091"/>
          <a:stretch/>
        </p:blipFill>
        <p:spPr>
          <a:xfrm>
            <a:off x="5897660" y="456716"/>
            <a:ext cx="6294340" cy="6401284"/>
          </a:xfrm>
          <a:prstGeom prst="rect">
            <a:avLst/>
          </a:prstGeom>
        </p:spPr>
      </p:pic>
      <p:sp>
        <p:nvSpPr>
          <p:cNvPr id="4" name="Text Placeholder 3">
            <a:extLst>
              <a:ext uri="{FF2B5EF4-FFF2-40B4-BE49-F238E27FC236}">
                <a16:creationId xmlns:a16="http://schemas.microsoft.com/office/drawing/2014/main" id="{229338CB-4134-07F0-A6E3-3EF2DA35184A}"/>
              </a:ext>
            </a:extLst>
          </p:cNvPr>
          <p:cNvSpPr>
            <a:spLocks noGrp="1"/>
          </p:cNvSpPr>
          <p:nvPr>
            <p:ph type="body" sz="quarter" idx="10" hasCustomPrompt="1"/>
          </p:nvPr>
        </p:nvSpPr>
        <p:spPr>
          <a:xfrm>
            <a:off x="2828924" y="2206256"/>
            <a:ext cx="6942397" cy="2445488"/>
          </a:xfrm>
          <a:prstGeom prst="rect">
            <a:avLst/>
          </a:prstGeom>
        </p:spPr>
        <p:txBody>
          <a:bodyPr lIns="0" tIns="0" rIns="0" bIns="0"/>
          <a:lstStyle>
            <a:lvl1pPr marL="0" indent="0">
              <a:buFontTx/>
              <a:buNone/>
              <a:defRPr sz="3600" b="0" i="0">
                <a:solidFill>
                  <a:schemeClr val="bg1"/>
                </a:solidFill>
                <a:latin typeface="Figtree Medium" pitchFamily="2" charset="0"/>
              </a:defRPr>
            </a:lvl1pPr>
            <a:lvl2pPr marL="457200" indent="0">
              <a:buFontTx/>
              <a:buNone/>
              <a:defRPr b="0" i="0">
                <a:solidFill>
                  <a:schemeClr val="bg1"/>
                </a:solidFill>
                <a:latin typeface="Figtree Medium" pitchFamily="2" charset="0"/>
              </a:defRPr>
            </a:lvl2pPr>
            <a:lvl3pPr marL="914400" indent="0">
              <a:buFontTx/>
              <a:buNone/>
              <a:defRPr b="0" i="0">
                <a:solidFill>
                  <a:schemeClr val="bg1"/>
                </a:solidFill>
                <a:latin typeface="Figtree Medium" pitchFamily="2" charset="0"/>
              </a:defRPr>
            </a:lvl3pPr>
            <a:lvl4pPr marL="1371600" indent="0">
              <a:buFontTx/>
              <a:buNone/>
              <a:defRPr b="0" i="0">
                <a:solidFill>
                  <a:schemeClr val="bg1"/>
                </a:solidFill>
                <a:latin typeface="Figtree Medium" pitchFamily="2" charset="0"/>
              </a:defRPr>
            </a:lvl4pPr>
            <a:lvl5pPr marL="1828800" indent="0">
              <a:buFontTx/>
              <a:buNone/>
              <a:defRPr b="0" i="0">
                <a:solidFill>
                  <a:schemeClr val="bg1"/>
                </a:solidFill>
                <a:latin typeface="Figtree Medium" pitchFamily="2" charset="0"/>
              </a:defRPr>
            </a:lvl5pPr>
          </a:lstStyle>
          <a:p>
            <a:pPr lvl="0"/>
            <a:r>
              <a:rPr lang="en-US"/>
              <a:t>This is a pull-quote placeholder</a:t>
            </a:r>
          </a:p>
        </p:txBody>
      </p:sp>
      <p:pic>
        <p:nvPicPr>
          <p:cNvPr id="7" name="Picture 6">
            <a:extLst>
              <a:ext uri="{FF2B5EF4-FFF2-40B4-BE49-F238E27FC236}">
                <a16:creationId xmlns:a16="http://schemas.microsoft.com/office/drawing/2014/main" id="{90946C71-CFFD-7494-173E-E1849C44E8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1928" y="1831753"/>
            <a:ext cx="1348751" cy="1039037"/>
          </a:xfrm>
          <a:prstGeom prst="rect">
            <a:avLst/>
          </a:prstGeom>
        </p:spPr>
      </p:pic>
      <p:sp>
        <p:nvSpPr>
          <p:cNvPr id="5" name="Slide Number Placeholder 5">
            <a:extLst>
              <a:ext uri="{FF2B5EF4-FFF2-40B4-BE49-F238E27FC236}">
                <a16:creationId xmlns:a16="http://schemas.microsoft.com/office/drawing/2014/main" id="{FE1CE688-D74E-8D3C-C8FB-273D204479BC}"/>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6" name="Straight Connector 5">
            <a:extLst>
              <a:ext uri="{FF2B5EF4-FFF2-40B4-BE49-F238E27FC236}">
                <a16:creationId xmlns:a16="http://schemas.microsoft.com/office/drawing/2014/main" id="{F56F17F2-AAEF-FEEE-FEB8-8DF375D781F2}"/>
              </a:ext>
            </a:extLst>
          </p:cNvPr>
          <p:cNvCxnSpPr>
            <a:cxnSpLocks/>
          </p:cNvCxnSpPr>
          <p:nvPr userDrawn="1"/>
        </p:nvCxnSpPr>
        <p:spPr>
          <a:xfrm>
            <a:off x="11491993" y="6454130"/>
            <a:ext cx="0" cy="2286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BE6E5B02-D478-7B84-9936-C8A086849FB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1022595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ll Quote Gold">
    <p:bg>
      <p:bgPr>
        <a:gradFill>
          <a:gsLst>
            <a:gs pos="0">
              <a:schemeClr val="accent6"/>
            </a:gs>
            <a:gs pos="54000">
              <a:schemeClr val="accent4"/>
            </a:gs>
          </a:gsLst>
          <a:lin ang="3600000" scaled="0"/>
        </a:gradFill>
        <a:effectLst/>
      </p:bgPr>
    </p:bg>
    <p:spTree>
      <p:nvGrpSpPr>
        <p:cNvPr id="1" name=""/>
        <p:cNvGrpSpPr/>
        <p:nvPr/>
      </p:nvGrpSpPr>
      <p:grpSpPr>
        <a:xfrm>
          <a:off x="0" y="0"/>
          <a:ext cx="0" cy="0"/>
          <a:chOff x="0" y="0"/>
          <a:chExt cx="0" cy="0"/>
        </a:xfrm>
      </p:grpSpPr>
      <p:pic>
        <p:nvPicPr>
          <p:cNvPr id="2" name="Picture 1" descr="A white logo with a black background&#10;&#10;AI-generated content may be incorrect.">
            <a:extLst>
              <a:ext uri="{FF2B5EF4-FFF2-40B4-BE49-F238E27FC236}">
                <a16:creationId xmlns:a16="http://schemas.microsoft.com/office/drawing/2014/main" id="{863F30FA-505B-32FE-61E1-90E76DE729E3}"/>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rcRect r="7339" b="20091"/>
          <a:stretch/>
        </p:blipFill>
        <p:spPr>
          <a:xfrm>
            <a:off x="5897660" y="456716"/>
            <a:ext cx="6294340" cy="6401284"/>
          </a:xfrm>
          <a:prstGeom prst="rect">
            <a:avLst/>
          </a:prstGeom>
        </p:spPr>
      </p:pic>
      <p:sp>
        <p:nvSpPr>
          <p:cNvPr id="4" name="Text Placeholder 3">
            <a:extLst>
              <a:ext uri="{FF2B5EF4-FFF2-40B4-BE49-F238E27FC236}">
                <a16:creationId xmlns:a16="http://schemas.microsoft.com/office/drawing/2014/main" id="{229338CB-4134-07F0-A6E3-3EF2DA35184A}"/>
              </a:ext>
            </a:extLst>
          </p:cNvPr>
          <p:cNvSpPr>
            <a:spLocks noGrp="1"/>
          </p:cNvSpPr>
          <p:nvPr>
            <p:ph type="body" sz="quarter" idx="10" hasCustomPrompt="1"/>
          </p:nvPr>
        </p:nvSpPr>
        <p:spPr>
          <a:xfrm>
            <a:off x="2828924" y="2206256"/>
            <a:ext cx="6942397" cy="2445488"/>
          </a:xfrm>
          <a:prstGeom prst="rect">
            <a:avLst/>
          </a:prstGeom>
        </p:spPr>
        <p:txBody>
          <a:bodyPr lIns="0" tIns="0" rIns="0" bIns="0"/>
          <a:lstStyle>
            <a:lvl1pPr marL="0" indent="0">
              <a:buFontTx/>
              <a:buNone/>
              <a:defRPr sz="3600" b="0" i="0">
                <a:solidFill>
                  <a:schemeClr val="bg1"/>
                </a:solidFill>
                <a:latin typeface="Figtree Medium" pitchFamily="2" charset="0"/>
              </a:defRPr>
            </a:lvl1pPr>
            <a:lvl2pPr marL="457200" indent="0">
              <a:buFontTx/>
              <a:buNone/>
              <a:defRPr b="0" i="0">
                <a:solidFill>
                  <a:schemeClr val="bg1"/>
                </a:solidFill>
                <a:latin typeface="Figtree Medium" pitchFamily="2" charset="0"/>
              </a:defRPr>
            </a:lvl2pPr>
            <a:lvl3pPr marL="914400" indent="0">
              <a:buFontTx/>
              <a:buNone/>
              <a:defRPr b="0" i="0">
                <a:solidFill>
                  <a:schemeClr val="bg1"/>
                </a:solidFill>
                <a:latin typeface="Figtree Medium" pitchFamily="2" charset="0"/>
              </a:defRPr>
            </a:lvl3pPr>
            <a:lvl4pPr marL="1371600" indent="0">
              <a:buFontTx/>
              <a:buNone/>
              <a:defRPr b="0" i="0">
                <a:solidFill>
                  <a:schemeClr val="bg1"/>
                </a:solidFill>
                <a:latin typeface="Figtree Medium" pitchFamily="2" charset="0"/>
              </a:defRPr>
            </a:lvl4pPr>
            <a:lvl5pPr marL="1828800" indent="0">
              <a:buFontTx/>
              <a:buNone/>
              <a:defRPr b="0" i="0">
                <a:solidFill>
                  <a:schemeClr val="bg1"/>
                </a:solidFill>
                <a:latin typeface="Figtree Medium" pitchFamily="2" charset="0"/>
              </a:defRPr>
            </a:lvl5pPr>
          </a:lstStyle>
          <a:p>
            <a:pPr lvl="0"/>
            <a:r>
              <a:rPr lang="en-US"/>
              <a:t>This is a pull-quote placeholder</a:t>
            </a:r>
          </a:p>
        </p:txBody>
      </p:sp>
      <p:pic>
        <p:nvPicPr>
          <p:cNvPr id="7" name="Picture 6">
            <a:extLst>
              <a:ext uri="{FF2B5EF4-FFF2-40B4-BE49-F238E27FC236}">
                <a16:creationId xmlns:a16="http://schemas.microsoft.com/office/drawing/2014/main" id="{90946C71-CFFD-7494-173E-E1849C44E8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1928" y="1831753"/>
            <a:ext cx="1348751" cy="1039037"/>
          </a:xfrm>
          <a:prstGeom prst="rect">
            <a:avLst/>
          </a:prstGeom>
        </p:spPr>
      </p:pic>
      <p:sp>
        <p:nvSpPr>
          <p:cNvPr id="5" name="Slide Number Placeholder 5">
            <a:extLst>
              <a:ext uri="{FF2B5EF4-FFF2-40B4-BE49-F238E27FC236}">
                <a16:creationId xmlns:a16="http://schemas.microsoft.com/office/drawing/2014/main" id="{EEFF9B6A-2657-DE51-519D-1E20B3FDA186}"/>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6" name="Straight Connector 5">
            <a:extLst>
              <a:ext uri="{FF2B5EF4-FFF2-40B4-BE49-F238E27FC236}">
                <a16:creationId xmlns:a16="http://schemas.microsoft.com/office/drawing/2014/main" id="{8AD89207-345D-F496-AF0B-592807269139}"/>
              </a:ext>
            </a:extLst>
          </p:cNvPr>
          <p:cNvCxnSpPr>
            <a:cxnSpLocks/>
          </p:cNvCxnSpPr>
          <p:nvPr userDrawn="1"/>
        </p:nvCxnSpPr>
        <p:spPr>
          <a:xfrm>
            <a:off x="11491993" y="6454130"/>
            <a:ext cx="0" cy="2286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07A89A59-A76B-D96F-9CE2-1086D4C06B3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4041102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ll Quote Green">
    <p:bg>
      <p:bgPr>
        <a:gradFill>
          <a:gsLst>
            <a:gs pos="0">
              <a:schemeClr val="accent2"/>
            </a:gs>
            <a:gs pos="54000">
              <a:schemeClr val="accent5"/>
            </a:gs>
          </a:gsLst>
          <a:lin ang="3600000" scaled="0"/>
        </a:gradFill>
        <a:effectLst/>
      </p:bgPr>
    </p:bg>
    <p:spTree>
      <p:nvGrpSpPr>
        <p:cNvPr id="1" name=""/>
        <p:cNvGrpSpPr/>
        <p:nvPr/>
      </p:nvGrpSpPr>
      <p:grpSpPr>
        <a:xfrm>
          <a:off x="0" y="0"/>
          <a:ext cx="0" cy="0"/>
          <a:chOff x="0" y="0"/>
          <a:chExt cx="0" cy="0"/>
        </a:xfrm>
      </p:grpSpPr>
      <p:pic>
        <p:nvPicPr>
          <p:cNvPr id="2" name="Picture 1" descr="A white logo with a black background&#10;&#10;AI-generated content may be incorrect.">
            <a:extLst>
              <a:ext uri="{FF2B5EF4-FFF2-40B4-BE49-F238E27FC236}">
                <a16:creationId xmlns:a16="http://schemas.microsoft.com/office/drawing/2014/main" id="{863F30FA-505B-32FE-61E1-90E76DE729E3}"/>
              </a:ext>
            </a:extLst>
          </p:cNvPr>
          <p:cNvPicPr>
            <a:picLocks noChangeAspect="1"/>
          </p:cNvPicPr>
          <p:nvPr userDrawn="1"/>
        </p:nvPicPr>
        <p:blipFill>
          <a:blip r:embed="rId2" cstate="screen">
            <a:alphaModFix amt="6000"/>
            <a:extLst>
              <a:ext uri="{28A0092B-C50C-407E-A947-70E740481C1C}">
                <a14:useLocalDpi xmlns:a14="http://schemas.microsoft.com/office/drawing/2010/main"/>
              </a:ext>
            </a:extLst>
          </a:blip>
          <a:srcRect r="7339" b="20091"/>
          <a:stretch/>
        </p:blipFill>
        <p:spPr>
          <a:xfrm>
            <a:off x="5897660" y="456716"/>
            <a:ext cx="6294340" cy="6401284"/>
          </a:xfrm>
          <a:prstGeom prst="rect">
            <a:avLst/>
          </a:prstGeom>
        </p:spPr>
      </p:pic>
      <p:sp>
        <p:nvSpPr>
          <p:cNvPr id="4" name="Text Placeholder 3">
            <a:extLst>
              <a:ext uri="{FF2B5EF4-FFF2-40B4-BE49-F238E27FC236}">
                <a16:creationId xmlns:a16="http://schemas.microsoft.com/office/drawing/2014/main" id="{229338CB-4134-07F0-A6E3-3EF2DA35184A}"/>
              </a:ext>
            </a:extLst>
          </p:cNvPr>
          <p:cNvSpPr>
            <a:spLocks noGrp="1"/>
          </p:cNvSpPr>
          <p:nvPr>
            <p:ph type="body" sz="quarter" idx="10" hasCustomPrompt="1"/>
          </p:nvPr>
        </p:nvSpPr>
        <p:spPr>
          <a:xfrm>
            <a:off x="2828924" y="2206256"/>
            <a:ext cx="6942397" cy="2445488"/>
          </a:xfrm>
          <a:prstGeom prst="rect">
            <a:avLst/>
          </a:prstGeom>
        </p:spPr>
        <p:txBody>
          <a:bodyPr lIns="0" tIns="0" rIns="0" bIns="0"/>
          <a:lstStyle>
            <a:lvl1pPr marL="0" indent="0">
              <a:buFontTx/>
              <a:buNone/>
              <a:defRPr sz="3600" b="0" i="0">
                <a:solidFill>
                  <a:schemeClr val="bg1"/>
                </a:solidFill>
                <a:latin typeface="Figtree Medium" pitchFamily="2" charset="0"/>
              </a:defRPr>
            </a:lvl1pPr>
            <a:lvl2pPr marL="457200" indent="0">
              <a:buFontTx/>
              <a:buNone/>
              <a:defRPr b="0" i="0">
                <a:solidFill>
                  <a:schemeClr val="bg1"/>
                </a:solidFill>
                <a:latin typeface="Figtree Medium" pitchFamily="2" charset="0"/>
              </a:defRPr>
            </a:lvl2pPr>
            <a:lvl3pPr marL="914400" indent="0">
              <a:buFontTx/>
              <a:buNone/>
              <a:defRPr b="0" i="0">
                <a:solidFill>
                  <a:schemeClr val="bg1"/>
                </a:solidFill>
                <a:latin typeface="Figtree Medium" pitchFamily="2" charset="0"/>
              </a:defRPr>
            </a:lvl3pPr>
            <a:lvl4pPr marL="1371600" indent="0">
              <a:buFontTx/>
              <a:buNone/>
              <a:defRPr b="0" i="0">
                <a:solidFill>
                  <a:schemeClr val="bg1"/>
                </a:solidFill>
                <a:latin typeface="Figtree Medium" pitchFamily="2" charset="0"/>
              </a:defRPr>
            </a:lvl4pPr>
            <a:lvl5pPr marL="1828800" indent="0">
              <a:buFontTx/>
              <a:buNone/>
              <a:defRPr b="0" i="0">
                <a:solidFill>
                  <a:schemeClr val="bg1"/>
                </a:solidFill>
                <a:latin typeface="Figtree Medium" pitchFamily="2" charset="0"/>
              </a:defRPr>
            </a:lvl5pPr>
          </a:lstStyle>
          <a:p>
            <a:pPr lvl="0"/>
            <a:r>
              <a:rPr lang="en-US"/>
              <a:t>This is a pull-quote placeholder</a:t>
            </a:r>
          </a:p>
        </p:txBody>
      </p:sp>
      <p:pic>
        <p:nvPicPr>
          <p:cNvPr id="7" name="Picture 6">
            <a:extLst>
              <a:ext uri="{FF2B5EF4-FFF2-40B4-BE49-F238E27FC236}">
                <a16:creationId xmlns:a16="http://schemas.microsoft.com/office/drawing/2014/main" id="{90946C71-CFFD-7494-173E-E1849C44E8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1928" y="1831753"/>
            <a:ext cx="1348751" cy="1039037"/>
          </a:xfrm>
          <a:prstGeom prst="rect">
            <a:avLst/>
          </a:prstGeom>
        </p:spPr>
      </p:pic>
      <p:sp>
        <p:nvSpPr>
          <p:cNvPr id="5" name="Slide Number Placeholder 5">
            <a:extLst>
              <a:ext uri="{FF2B5EF4-FFF2-40B4-BE49-F238E27FC236}">
                <a16:creationId xmlns:a16="http://schemas.microsoft.com/office/drawing/2014/main" id="{1507A87D-5CC5-BF86-C0AA-3E1DDCEA194D}"/>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6" name="Straight Connector 5">
            <a:extLst>
              <a:ext uri="{FF2B5EF4-FFF2-40B4-BE49-F238E27FC236}">
                <a16:creationId xmlns:a16="http://schemas.microsoft.com/office/drawing/2014/main" id="{F6BBC947-4C17-284C-CC69-494D42DEE5CC}"/>
              </a:ext>
            </a:extLst>
          </p:cNvPr>
          <p:cNvCxnSpPr>
            <a:cxnSpLocks/>
          </p:cNvCxnSpPr>
          <p:nvPr userDrawn="1"/>
        </p:nvCxnSpPr>
        <p:spPr>
          <a:xfrm>
            <a:off x="11491993" y="6454130"/>
            <a:ext cx="0" cy="2286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7BA6484-6E55-DD5F-9E5D-1E9FEF47CF2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1533075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ll Quote Orange">
    <p:bg>
      <p:bgPr>
        <a:gradFill>
          <a:gsLst>
            <a:gs pos="0">
              <a:schemeClr val="accent3"/>
            </a:gs>
            <a:gs pos="54000">
              <a:schemeClr val="accent6"/>
            </a:gs>
          </a:gsLst>
          <a:lin ang="3600000" scaled="0"/>
        </a:gradFill>
        <a:effectLst/>
      </p:bgPr>
    </p:bg>
    <p:spTree>
      <p:nvGrpSpPr>
        <p:cNvPr id="1" name=""/>
        <p:cNvGrpSpPr/>
        <p:nvPr/>
      </p:nvGrpSpPr>
      <p:grpSpPr>
        <a:xfrm>
          <a:off x="0" y="0"/>
          <a:ext cx="0" cy="0"/>
          <a:chOff x="0" y="0"/>
          <a:chExt cx="0" cy="0"/>
        </a:xfrm>
      </p:grpSpPr>
      <p:pic>
        <p:nvPicPr>
          <p:cNvPr id="2" name="Picture 1" descr="A white logo with a black background&#10;&#10;AI-generated content may be incorrect.">
            <a:extLst>
              <a:ext uri="{FF2B5EF4-FFF2-40B4-BE49-F238E27FC236}">
                <a16:creationId xmlns:a16="http://schemas.microsoft.com/office/drawing/2014/main" id="{863F30FA-505B-32FE-61E1-90E76DE729E3}"/>
              </a:ext>
            </a:extLst>
          </p:cNvPr>
          <p:cNvPicPr>
            <a:picLocks noChangeAspect="1"/>
          </p:cNvPicPr>
          <p:nvPr userDrawn="1"/>
        </p:nvPicPr>
        <p:blipFill>
          <a:blip r:embed="rId2" cstate="screen">
            <a:alphaModFix amt="6000"/>
            <a:extLst>
              <a:ext uri="{28A0092B-C50C-407E-A947-70E740481C1C}">
                <a14:useLocalDpi xmlns:a14="http://schemas.microsoft.com/office/drawing/2010/main"/>
              </a:ext>
            </a:extLst>
          </a:blip>
          <a:srcRect r="7339" b="20091"/>
          <a:stretch/>
        </p:blipFill>
        <p:spPr>
          <a:xfrm>
            <a:off x="5897660" y="456716"/>
            <a:ext cx="6294340" cy="6401284"/>
          </a:xfrm>
          <a:prstGeom prst="rect">
            <a:avLst/>
          </a:prstGeom>
        </p:spPr>
      </p:pic>
      <p:sp>
        <p:nvSpPr>
          <p:cNvPr id="4" name="Text Placeholder 3">
            <a:extLst>
              <a:ext uri="{FF2B5EF4-FFF2-40B4-BE49-F238E27FC236}">
                <a16:creationId xmlns:a16="http://schemas.microsoft.com/office/drawing/2014/main" id="{229338CB-4134-07F0-A6E3-3EF2DA35184A}"/>
              </a:ext>
            </a:extLst>
          </p:cNvPr>
          <p:cNvSpPr>
            <a:spLocks noGrp="1"/>
          </p:cNvSpPr>
          <p:nvPr>
            <p:ph type="body" sz="quarter" idx="10" hasCustomPrompt="1"/>
          </p:nvPr>
        </p:nvSpPr>
        <p:spPr>
          <a:xfrm>
            <a:off x="2828924" y="2206256"/>
            <a:ext cx="6942397" cy="2445488"/>
          </a:xfrm>
          <a:prstGeom prst="rect">
            <a:avLst/>
          </a:prstGeom>
        </p:spPr>
        <p:txBody>
          <a:bodyPr lIns="0" tIns="0" rIns="0" bIns="0"/>
          <a:lstStyle>
            <a:lvl1pPr marL="0" indent="0">
              <a:buFontTx/>
              <a:buNone/>
              <a:defRPr sz="3600" b="0" i="0">
                <a:solidFill>
                  <a:schemeClr val="bg1"/>
                </a:solidFill>
                <a:latin typeface="Figtree Medium" pitchFamily="2" charset="0"/>
              </a:defRPr>
            </a:lvl1pPr>
            <a:lvl2pPr marL="457200" indent="0">
              <a:buFontTx/>
              <a:buNone/>
              <a:defRPr b="0" i="0">
                <a:solidFill>
                  <a:schemeClr val="bg1"/>
                </a:solidFill>
                <a:latin typeface="Figtree Medium" pitchFamily="2" charset="0"/>
              </a:defRPr>
            </a:lvl2pPr>
            <a:lvl3pPr marL="914400" indent="0">
              <a:buFontTx/>
              <a:buNone/>
              <a:defRPr b="0" i="0">
                <a:solidFill>
                  <a:schemeClr val="bg1"/>
                </a:solidFill>
                <a:latin typeface="Figtree Medium" pitchFamily="2" charset="0"/>
              </a:defRPr>
            </a:lvl3pPr>
            <a:lvl4pPr marL="1371600" indent="0">
              <a:buFontTx/>
              <a:buNone/>
              <a:defRPr b="0" i="0">
                <a:solidFill>
                  <a:schemeClr val="bg1"/>
                </a:solidFill>
                <a:latin typeface="Figtree Medium" pitchFamily="2" charset="0"/>
              </a:defRPr>
            </a:lvl4pPr>
            <a:lvl5pPr marL="1828800" indent="0">
              <a:buFontTx/>
              <a:buNone/>
              <a:defRPr b="0" i="0">
                <a:solidFill>
                  <a:schemeClr val="bg1"/>
                </a:solidFill>
                <a:latin typeface="Figtree Medium" pitchFamily="2" charset="0"/>
              </a:defRPr>
            </a:lvl5pPr>
          </a:lstStyle>
          <a:p>
            <a:pPr lvl="0"/>
            <a:r>
              <a:rPr lang="en-US"/>
              <a:t>This is a pull-quote placeholder</a:t>
            </a:r>
          </a:p>
        </p:txBody>
      </p:sp>
      <p:pic>
        <p:nvPicPr>
          <p:cNvPr id="7" name="Picture 6">
            <a:extLst>
              <a:ext uri="{FF2B5EF4-FFF2-40B4-BE49-F238E27FC236}">
                <a16:creationId xmlns:a16="http://schemas.microsoft.com/office/drawing/2014/main" id="{90946C71-CFFD-7494-173E-E1849C44E8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1928" y="1831753"/>
            <a:ext cx="1348751" cy="1039037"/>
          </a:xfrm>
          <a:prstGeom prst="rect">
            <a:avLst/>
          </a:prstGeom>
        </p:spPr>
      </p:pic>
      <p:sp>
        <p:nvSpPr>
          <p:cNvPr id="5" name="Slide Number Placeholder 5">
            <a:extLst>
              <a:ext uri="{FF2B5EF4-FFF2-40B4-BE49-F238E27FC236}">
                <a16:creationId xmlns:a16="http://schemas.microsoft.com/office/drawing/2014/main" id="{0260A482-67B1-88FD-50A7-98D6A2DC1F3F}"/>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6" name="Straight Connector 5">
            <a:extLst>
              <a:ext uri="{FF2B5EF4-FFF2-40B4-BE49-F238E27FC236}">
                <a16:creationId xmlns:a16="http://schemas.microsoft.com/office/drawing/2014/main" id="{F7334E67-BF46-822A-CDA7-B19153C5567B}"/>
              </a:ext>
            </a:extLst>
          </p:cNvPr>
          <p:cNvCxnSpPr>
            <a:cxnSpLocks/>
          </p:cNvCxnSpPr>
          <p:nvPr userDrawn="1"/>
        </p:nvCxnSpPr>
        <p:spPr>
          <a:xfrm>
            <a:off x="11491993" y="6454130"/>
            <a:ext cx="0" cy="2286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97922417-E2C6-1B89-E477-CE2A211BCE6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1632952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DF5FA7B-72FB-B64A-A69A-D4755A185809}"/>
              </a:ext>
            </a:extLst>
          </p:cNvPr>
          <p:cNvPicPr>
            <a:picLocks noChangeAspect="1"/>
          </p:cNvPicPr>
          <p:nvPr userDrawn="1"/>
        </p:nvPicPr>
        <p:blipFill>
          <a:blip r:embed="rId2" cstate="screen">
            <a:alphaModFix amt="6000"/>
            <a:extLst>
              <a:ext uri="{28A0092B-C50C-407E-A947-70E740481C1C}">
                <a14:useLocalDpi xmlns:a14="http://schemas.microsoft.com/office/drawing/2010/main"/>
              </a:ext>
            </a:extLst>
          </a:blip>
          <a:srcRect t="-88" r="7548" b="33468"/>
          <a:stretch/>
        </p:blipFill>
        <p:spPr>
          <a:xfrm>
            <a:off x="5897660" y="1502250"/>
            <a:ext cx="6294340" cy="5348660"/>
          </a:xfrm>
          <a:prstGeom prst="rect">
            <a:avLst/>
          </a:prstGeom>
        </p:spPr>
      </p:pic>
      <p:sp>
        <p:nvSpPr>
          <p:cNvPr id="2" name="Title 1">
            <a:extLst>
              <a:ext uri="{FF2B5EF4-FFF2-40B4-BE49-F238E27FC236}">
                <a16:creationId xmlns:a16="http://schemas.microsoft.com/office/drawing/2014/main" id="{5BD38FA1-D8E9-0B4D-6720-EFD5DD0BAD82}"/>
              </a:ext>
            </a:extLst>
          </p:cNvPr>
          <p:cNvSpPr>
            <a:spLocks noGrp="1"/>
          </p:cNvSpPr>
          <p:nvPr>
            <p:ph type="title"/>
          </p:nvPr>
        </p:nvSpPr>
        <p:spPr>
          <a:xfrm>
            <a:off x="474457" y="365125"/>
            <a:ext cx="11361133" cy="1169207"/>
          </a:xfrm>
          <a:prstGeom prst="rect">
            <a:avLst/>
          </a:prstGeom>
        </p:spPr>
        <p:txBody>
          <a:bodyPr lIns="0" tIns="0" rIns="0" bIns="0" anchor="ctr">
            <a:noAutofit/>
          </a:bodyPr>
          <a:lstStyle>
            <a:lvl1pPr>
              <a:lnSpc>
                <a:spcPct val="80000"/>
              </a:lnSpc>
              <a:defRPr b="1" i="0">
                <a:solidFill>
                  <a:schemeClr val="accent2"/>
                </a:solidFill>
                <a:latin typeface="Figtree Semi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053389C-B1D7-C694-57D5-6C711FC19806}"/>
              </a:ext>
            </a:extLst>
          </p:cNvPr>
          <p:cNvSpPr>
            <a:spLocks noGrp="1"/>
          </p:cNvSpPr>
          <p:nvPr>
            <p:ph idx="1"/>
          </p:nvPr>
        </p:nvSpPr>
        <p:spPr>
          <a:xfrm>
            <a:off x="838200" y="1825625"/>
            <a:ext cx="10515600" cy="4125722"/>
          </a:xfrm>
          <a:prstGeom prst="rect">
            <a:avLst/>
          </a:prstGeom>
        </p:spPr>
        <p:txBody>
          <a:bodyPr lIns="0" tIns="0" rIns="0" bIns="0">
            <a:noAutofit/>
          </a:bodyPr>
          <a:lstStyle>
            <a:lvl1pPr marL="0" indent="0">
              <a:buFontTx/>
              <a:buNone/>
              <a:defRPr sz="1800" b="0" i="0">
                <a:solidFill>
                  <a:schemeClr val="tx2"/>
                </a:solidFill>
                <a:latin typeface="Figtree" pitchFamily="2" charset="0"/>
              </a:defRPr>
            </a:lvl1pPr>
            <a:lvl2pPr marL="742950" indent="-285750">
              <a:buFont typeface="Arial" panose="020B0604020202020204" pitchFamily="34" charset="0"/>
              <a:buChar char="•"/>
              <a:defRPr sz="1800" b="0" i="0">
                <a:solidFill>
                  <a:schemeClr val="tx2"/>
                </a:solidFill>
                <a:latin typeface="Figtree" pitchFamily="2" charset="0"/>
              </a:defRPr>
            </a:lvl2pPr>
            <a:lvl3pPr marL="1200150" indent="-285750">
              <a:buFont typeface="Arial" panose="020B0604020202020204" pitchFamily="34" charset="0"/>
              <a:buChar char="•"/>
              <a:defRPr sz="1800" b="0" i="0">
                <a:solidFill>
                  <a:schemeClr val="tx2"/>
                </a:solidFill>
                <a:latin typeface="Figtree" pitchFamily="2" charset="0"/>
              </a:defRPr>
            </a:lvl3pPr>
            <a:lvl4pPr marL="1657350" indent="-285750">
              <a:buFont typeface="Arial" panose="020B0604020202020204" pitchFamily="34" charset="0"/>
              <a:buChar char="•"/>
              <a:defRPr sz="1800" b="0" i="0">
                <a:solidFill>
                  <a:schemeClr val="tx2"/>
                </a:solidFill>
                <a:latin typeface="Figtree" pitchFamily="2" charset="0"/>
              </a:defRPr>
            </a:lvl4pPr>
            <a:lvl5pPr marL="2114550" indent="-285750">
              <a:buFont typeface="Arial" panose="020B0604020202020204" pitchFamily="34" charset="0"/>
              <a:buChar char="•"/>
              <a:defRPr sz="1800" b="0" i="0">
                <a:solidFill>
                  <a:schemeClr val="tx2"/>
                </a:solidFill>
                <a:latin typeface="Figtree" pitchFamily="2" charset="0"/>
              </a:defRPr>
            </a:lvl5pPr>
          </a:lstStyle>
          <a:p>
            <a:pPr lvl="0"/>
            <a:r>
              <a:rPr lang="en-US" err="1"/>
              <a:t>Click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8C3EAA-1CA5-FCD9-354C-BC491AF39B22}"/>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2" name="Straight Connector 11">
            <a:extLst>
              <a:ext uri="{FF2B5EF4-FFF2-40B4-BE49-F238E27FC236}">
                <a16:creationId xmlns:a16="http://schemas.microsoft.com/office/drawing/2014/main" id="{B27D6499-7F82-8950-61E9-B99B5A5DBC7B}"/>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8" name="Picture 17" descr="A blue and black logo&#10;&#10;AI-generated content may be incorrect.">
            <a:extLst>
              <a:ext uri="{FF2B5EF4-FFF2-40B4-BE49-F238E27FC236}">
                <a16:creationId xmlns:a16="http://schemas.microsoft.com/office/drawing/2014/main" id="{94F72188-A0A9-5F3A-CF20-6B8F5FE585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3597" y="6437960"/>
            <a:ext cx="857522" cy="243268"/>
          </a:xfrm>
          <a:prstGeom prst="rect">
            <a:avLst/>
          </a:prstGeom>
        </p:spPr>
      </p:pic>
    </p:spTree>
    <p:extLst>
      <p:ext uri="{BB962C8B-B14F-4D97-AF65-F5344CB8AC3E}">
        <p14:creationId xmlns:p14="http://schemas.microsoft.com/office/powerpoint/2010/main" val="10891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accent2"/>
                </a:solidFill>
                <a:latin typeface="Figtree SemiBold" pitchFamily="2" charset="0"/>
              </a:defRPr>
            </a:lvl1pPr>
          </a:lstStyle>
          <a:p>
            <a:r>
              <a:rPr lang="en-US"/>
              <a:t>Click to edit Master title style</a:t>
            </a:r>
          </a:p>
        </p:txBody>
      </p:sp>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00658" y="1"/>
            <a:ext cx="6891342" cy="6858000"/>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3043116 w 6835035"/>
              <a:gd name="connsiteY0" fmla="*/ 0 h 6276807"/>
              <a:gd name="connsiteX1" fmla="*/ 6835035 w 6835035"/>
              <a:gd name="connsiteY1" fmla="*/ 0 h 6276807"/>
              <a:gd name="connsiteX2" fmla="*/ 6835035 w 6835035"/>
              <a:gd name="connsiteY2" fmla="*/ 6276807 h 6276807"/>
              <a:gd name="connsiteX3" fmla="*/ 276919 w 6835035"/>
              <a:gd name="connsiteY3" fmla="*/ 6276807 h 6276807"/>
              <a:gd name="connsiteX4" fmla="*/ 0 w 6835035"/>
              <a:gd name="connsiteY4" fmla="*/ 6244460 h 6276807"/>
              <a:gd name="connsiteX5" fmla="*/ 3043116 w 6835035"/>
              <a:gd name="connsiteY5" fmla="*/ 0 h 6276807"/>
              <a:gd name="connsiteX0" fmla="*/ 3077731 w 6869650"/>
              <a:gd name="connsiteY0" fmla="*/ 0 h 6286835"/>
              <a:gd name="connsiteX1" fmla="*/ 6869650 w 6869650"/>
              <a:gd name="connsiteY1" fmla="*/ 0 h 6286835"/>
              <a:gd name="connsiteX2" fmla="*/ 6869650 w 6869650"/>
              <a:gd name="connsiteY2" fmla="*/ 6276807 h 6286835"/>
              <a:gd name="connsiteX3" fmla="*/ 311534 w 6869650"/>
              <a:gd name="connsiteY3" fmla="*/ 6276807 h 6286835"/>
              <a:gd name="connsiteX4" fmla="*/ 0 w 6869650"/>
              <a:gd name="connsiteY4" fmla="*/ 6286835 h 6286835"/>
              <a:gd name="connsiteX5" fmla="*/ 3077731 w 6869650"/>
              <a:gd name="connsiteY5" fmla="*/ 0 h 628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9650" h="6286835">
                <a:moveTo>
                  <a:pt x="3077731" y="0"/>
                </a:moveTo>
                <a:lnTo>
                  <a:pt x="6869650" y="0"/>
                </a:lnTo>
                <a:lnTo>
                  <a:pt x="6869650" y="6276807"/>
                </a:lnTo>
                <a:lnTo>
                  <a:pt x="311534" y="6276807"/>
                </a:lnTo>
                <a:lnTo>
                  <a:pt x="0" y="6286835"/>
                </a:lnTo>
                <a:cubicBezTo>
                  <a:pt x="922066" y="4194755"/>
                  <a:pt x="2155665" y="2092080"/>
                  <a:pt x="3077731" y="0"/>
                </a:cubicBezTo>
                <a:close/>
              </a:path>
            </a:pathLst>
          </a:custGeom>
          <a:pattFill prst="weave">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tx2"/>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A blue and black logo&#10;&#10;AI-generated content may be incorrect.">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3597" y="6437960"/>
            <a:ext cx="857522" cy="243268"/>
          </a:xfrm>
          <a:prstGeom prst="rect">
            <a:avLst/>
          </a:prstGeom>
        </p:spPr>
      </p:pic>
      <p:sp>
        <p:nvSpPr>
          <p:cNvPr id="17" name="Freeform 16">
            <a:extLst>
              <a:ext uri="{FF2B5EF4-FFF2-40B4-BE49-F238E27FC236}">
                <a16:creationId xmlns:a16="http://schemas.microsoft.com/office/drawing/2014/main" id="{43C4FB2F-E7D0-EBC7-4DDB-6CC86298818F}"/>
              </a:ext>
            </a:extLst>
          </p:cNvPr>
          <p:cNvSpPr/>
          <p:nvPr userDrawn="1"/>
        </p:nvSpPr>
        <p:spPr>
          <a:xfrm>
            <a:off x="4809511" y="-5"/>
            <a:ext cx="3605100" cy="6858005"/>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49000">
                <a:schemeClr val="accent2"/>
              </a:gs>
              <a:gs pos="90000">
                <a:schemeClr val="tx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682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Pl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accent2"/>
                </a:solidFill>
                <a:latin typeface="Figtree SemiBold" pitchFamily="2" charset="0"/>
              </a:defRPr>
            </a:lvl1pPr>
          </a:lstStyle>
          <a:p>
            <a:r>
              <a:rPr lang="en-US"/>
              <a:t>Click to edit Master title style</a:t>
            </a:r>
          </a:p>
        </p:txBody>
      </p:sp>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00658" y="1"/>
            <a:ext cx="6891342" cy="6857996"/>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3043116 w 6835035"/>
              <a:gd name="connsiteY0" fmla="*/ 0 h 6276807"/>
              <a:gd name="connsiteX1" fmla="*/ 6835035 w 6835035"/>
              <a:gd name="connsiteY1" fmla="*/ 0 h 6276807"/>
              <a:gd name="connsiteX2" fmla="*/ 6835035 w 6835035"/>
              <a:gd name="connsiteY2" fmla="*/ 6276807 h 6276807"/>
              <a:gd name="connsiteX3" fmla="*/ 276919 w 6835035"/>
              <a:gd name="connsiteY3" fmla="*/ 6276807 h 6276807"/>
              <a:gd name="connsiteX4" fmla="*/ 0 w 6835035"/>
              <a:gd name="connsiteY4" fmla="*/ 6244460 h 6276807"/>
              <a:gd name="connsiteX5" fmla="*/ 3043116 w 6835035"/>
              <a:gd name="connsiteY5" fmla="*/ 0 h 6276807"/>
              <a:gd name="connsiteX0" fmla="*/ 3077731 w 6869650"/>
              <a:gd name="connsiteY0" fmla="*/ 0 h 6286835"/>
              <a:gd name="connsiteX1" fmla="*/ 6869650 w 6869650"/>
              <a:gd name="connsiteY1" fmla="*/ 0 h 6286835"/>
              <a:gd name="connsiteX2" fmla="*/ 6869650 w 6869650"/>
              <a:gd name="connsiteY2" fmla="*/ 6276807 h 6286835"/>
              <a:gd name="connsiteX3" fmla="*/ 311534 w 6869650"/>
              <a:gd name="connsiteY3" fmla="*/ 6276807 h 6286835"/>
              <a:gd name="connsiteX4" fmla="*/ 0 w 6869650"/>
              <a:gd name="connsiteY4" fmla="*/ 6286835 h 6286835"/>
              <a:gd name="connsiteX5" fmla="*/ 3077731 w 6869650"/>
              <a:gd name="connsiteY5" fmla="*/ 0 h 628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9650" h="6286835">
                <a:moveTo>
                  <a:pt x="3077731" y="0"/>
                </a:moveTo>
                <a:lnTo>
                  <a:pt x="6869650" y="0"/>
                </a:lnTo>
                <a:lnTo>
                  <a:pt x="6869650" y="6276807"/>
                </a:lnTo>
                <a:lnTo>
                  <a:pt x="311534" y="6276807"/>
                </a:lnTo>
                <a:lnTo>
                  <a:pt x="0" y="6286835"/>
                </a:lnTo>
                <a:cubicBezTo>
                  <a:pt x="922066" y="4194755"/>
                  <a:pt x="2155665" y="2092080"/>
                  <a:pt x="3077731" y="0"/>
                </a:cubicBezTo>
                <a:close/>
              </a:path>
            </a:pathLst>
          </a:custGeom>
          <a:pattFill prst="weave">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tx2"/>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A blue and black logo&#10;&#10;AI-generated content may be incorrect.">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3597" y="6437960"/>
            <a:ext cx="857522" cy="243268"/>
          </a:xfrm>
          <a:prstGeom prst="rect">
            <a:avLst/>
          </a:prstGeom>
        </p:spPr>
      </p:pic>
      <p:sp>
        <p:nvSpPr>
          <p:cNvPr id="3" name="Freeform 2">
            <a:extLst>
              <a:ext uri="{FF2B5EF4-FFF2-40B4-BE49-F238E27FC236}">
                <a16:creationId xmlns:a16="http://schemas.microsoft.com/office/drawing/2014/main" id="{63078809-296D-371D-64D3-36C8022650B2}"/>
              </a:ext>
            </a:extLst>
          </p:cNvPr>
          <p:cNvSpPr/>
          <p:nvPr userDrawn="1"/>
        </p:nvSpPr>
        <p:spPr>
          <a:xfrm>
            <a:off x="4847709" y="-5"/>
            <a:ext cx="3566902" cy="6858001"/>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45000">
                <a:schemeClr val="accent3"/>
              </a:gs>
              <a:gs pos="8900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074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accent2"/>
                </a:solidFill>
                <a:latin typeface="Figtree SemiBold" pitchFamily="2" charset="0"/>
              </a:defRPr>
            </a:lvl1pPr>
          </a:lstStyle>
          <a:p>
            <a:r>
              <a:rPr lang="en-US"/>
              <a:t>Click to edit Master title style</a:t>
            </a:r>
          </a:p>
        </p:txBody>
      </p:sp>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00658" y="1"/>
            <a:ext cx="6891342" cy="6868952"/>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3043116 w 6835035"/>
              <a:gd name="connsiteY0" fmla="*/ 0 h 6276807"/>
              <a:gd name="connsiteX1" fmla="*/ 6835035 w 6835035"/>
              <a:gd name="connsiteY1" fmla="*/ 0 h 6276807"/>
              <a:gd name="connsiteX2" fmla="*/ 6835035 w 6835035"/>
              <a:gd name="connsiteY2" fmla="*/ 6276807 h 6276807"/>
              <a:gd name="connsiteX3" fmla="*/ 276919 w 6835035"/>
              <a:gd name="connsiteY3" fmla="*/ 6276807 h 6276807"/>
              <a:gd name="connsiteX4" fmla="*/ 0 w 6835035"/>
              <a:gd name="connsiteY4" fmla="*/ 6244460 h 6276807"/>
              <a:gd name="connsiteX5" fmla="*/ 3043116 w 6835035"/>
              <a:gd name="connsiteY5" fmla="*/ 0 h 6276807"/>
              <a:gd name="connsiteX0" fmla="*/ 3077731 w 6869650"/>
              <a:gd name="connsiteY0" fmla="*/ 0 h 6286835"/>
              <a:gd name="connsiteX1" fmla="*/ 6869650 w 6869650"/>
              <a:gd name="connsiteY1" fmla="*/ 0 h 6286835"/>
              <a:gd name="connsiteX2" fmla="*/ 6869650 w 6869650"/>
              <a:gd name="connsiteY2" fmla="*/ 6276807 h 6286835"/>
              <a:gd name="connsiteX3" fmla="*/ 311534 w 6869650"/>
              <a:gd name="connsiteY3" fmla="*/ 6276807 h 6286835"/>
              <a:gd name="connsiteX4" fmla="*/ 0 w 6869650"/>
              <a:gd name="connsiteY4" fmla="*/ 6286835 h 6286835"/>
              <a:gd name="connsiteX5" fmla="*/ 3077731 w 6869650"/>
              <a:gd name="connsiteY5" fmla="*/ 0 h 628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9650" h="6286835">
                <a:moveTo>
                  <a:pt x="3077731" y="0"/>
                </a:moveTo>
                <a:lnTo>
                  <a:pt x="6869650" y="0"/>
                </a:lnTo>
                <a:lnTo>
                  <a:pt x="6869650" y="6276807"/>
                </a:lnTo>
                <a:lnTo>
                  <a:pt x="311534" y="6276807"/>
                </a:lnTo>
                <a:lnTo>
                  <a:pt x="0" y="6286835"/>
                </a:lnTo>
                <a:cubicBezTo>
                  <a:pt x="922066" y="4194755"/>
                  <a:pt x="2155665" y="2092080"/>
                  <a:pt x="3077731" y="0"/>
                </a:cubicBezTo>
                <a:close/>
              </a:path>
            </a:pathLst>
          </a:custGeom>
          <a:pattFill prst="weave">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tx2"/>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A blue and black logo&#10;&#10;AI-generated content may be incorrect.">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3597" y="6437960"/>
            <a:ext cx="857522" cy="243268"/>
          </a:xfrm>
          <a:prstGeom prst="rect">
            <a:avLst/>
          </a:prstGeom>
        </p:spPr>
      </p:pic>
      <p:sp>
        <p:nvSpPr>
          <p:cNvPr id="5" name="Freeform 4">
            <a:extLst>
              <a:ext uri="{FF2B5EF4-FFF2-40B4-BE49-F238E27FC236}">
                <a16:creationId xmlns:a16="http://schemas.microsoft.com/office/drawing/2014/main" id="{F06610B9-8C48-9789-3124-8DB88AA039B6}"/>
              </a:ext>
            </a:extLst>
          </p:cNvPr>
          <p:cNvSpPr/>
          <p:nvPr userDrawn="1"/>
        </p:nvSpPr>
        <p:spPr>
          <a:xfrm>
            <a:off x="4855811" y="-5"/>
            <a:ext cx="3558800" cy="6868957"/>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52000">
                <a:schemeClr val="accent4"/>
              </a:gs>
              <a:gs pos="90000">
                <a:schemeClr val="accent6"/>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325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Image Gree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13820" y="0"/>
            <a:ext cx="6891342" cy="6868957"/>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3043116 w 6835035"/>
              <a:gd name="connsiteY0" fmla="*/ 0 h 6276807"/>
              <a:gd name="connsiteX1" fmla="*/ 6835035 w 6835035"/>
              <a:gd name="connsiteY1" fmla="*/ 0 h 6276807"/>
              <a:gd name="connsiteX2" fmla="*/ 6835035 w 6835035"/>
              <a:gd name="connsiteY2" fmla="*/ 6276807 h 6276807"/>
              <a:gd name="connsiteX3" fmla="*/ 276919 w 6835035"/>
              <a:gd name="connsiteY3" fmla="*/ 6276807 h 6276807"/>
              <a:gd name="connsiteX4" fmla="*/ 0 w 6835035"/>
              <a:gd name="connsiteY4" fmla="*/ 6244460 h 6276807"/>
              <a:gd name="connsiteX5" fmla="*/ 3043116 w 6835035"/>
              <a:gd name="connsiteY5" fmla="*/ 0 h 6276807"/>
              <a:gd name="connsiteX0" fmla="*/ 3077731 w 6869650"/>
              <a:gd name="connsiteY0" fmla="*/ 0 h 6286835"/>
              <a:gd name="connsiteX1" fmla="*/ 6869650 w 6869650"/>
              <a:gd name="connsiteY1" fmla="*/ 0 h 6286835"/>
              <a:gd name="connsiteX2" fmla="*/ 6869650 w 6869650"/>
              <a:gd name="connsiteY2" fmla="*/ 6276807 h 6286835"/>
              <a:gd name="connsiteX3" fmla="*/ 311534 w 6869650"/>
              <a:gd name="connsiteY3" fmla="*/ 6276807 h 6286835"/>
              <a:gd name="connsiteX4" fmla="*/ 0 w 6869650"/>
              <a:gd name="connsiteY4" fmla="*/ 6286835 h 6286835"/>
              <a:gd name="connsiteX5" fmla="*/ 3077731 w 6869650"/>
              <a:gd name="connsiteY5" fmla="*/ 0 h 628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9650" h="6286835">
                <a:moveTo>
                  <a:pt x="3077731" y="0"/>
                </a:moveTo>
                <a:lnTo>
                  <a:pt x="6869650" y="0"/>
                </a:lnTo>
                <a:lnTo>
                  <a:pt x="6869650" y="6276807"/>
                </a:lnTo>
                <a:lnTo>
                  <a:pt x="311534" y="6276807"/>
                </a:lnTo>
                <a:lnTo>
                  <a:pt x="0" y="6286835"/>
                </a:lnTo>
                <a:cubicBezTo>
                  <a:pt x="922066" y="4194755"/>
                  <a:pt x="2155665" y="2092080"/>
                  <a:pt x="3077731" y="0"/>
                </a:cubicBezTo>
                <a:close/>
              </a:path>
            </a:pathLst>
          </a:custGeom>
          <a:pattFill prst="weave">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accent2"/>
                </a:solidFill>
                <a:latin typeface="Figtree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tx2"/>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A blue and black logo&#10;&#10;AI-generated content may be incorrect.">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3597" y="6437960"/>
            <a:ext cx="857522" cy="243268"/>
          </a:xfrm>
          <a:prstGeom prst="rect">
            <a:avLst/>
          </a:prstGeom>
        </p:spPr>
      </p:pic>
      <p:sp>
        <p:nvSpPr>
          <p:cNvPr id="3" name="Freeform 2">
            <a:extLst>
              <a:ext uri="{FF2B5EF4-FFF2-40B4-BE49-F238E27FC236}">
                <a16:creationId xmlns:a16="http://schemas.microsoft.com/office/drawing/2014/main" id="{CB73E4F5-5916-13A5-64C5-8C77558117BD}"/>
              </a:ext>
            </a:extLst>
          </p:cNvPr>
          <p:cNvSpPr/>
          <p:nvPr userDrawn="1"/>
        </p:nvSpPr>
        <p:spPr>
          <a:xfrm>
            <a:off x="4809511" y="-5"/>
            <a:ext cx="3605100" cy="6868957"/>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44000">
                <a:schemeClr val="accent5"/>
              </a:gs>
              <a:gs pos="8100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810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Blue)">
    <p:bg>
      <p:bgPr>
        <a:gradFill>
          <a:gsLst>
            <a:gs pos="0">
              <a:schemeClr val="tx2"/>
            </a:gs>
            <a:gs pos="52000">
              <a:schemeClr val="accent2"/>
            </a:gs>
          </a:gsLst>
          <a:lin ang="3600000" scaled="0"/>
        </a:gradFill>
        <a:effectLst/>
      </p:bgPr>
    </p:bg>
    <p:spTree>
      <p:nvGrpSpPr>
        <p:cNvPr id="1" name=""/>
        <p:cNvGrpSpPr/>
        <p:nvPr/>
      </p:nvGrpSpPr>
      <p:grpSpPr>
        <a:xfrm>
          <a:off x="0" y="0"/>
          <a:ext cx="0" cy="0"/>
          <a:chOff x="0" y="0"/>
          <a:chExt cx="0" cy="0"/>
        </a:xfrm>
      </p:grpSpPr>
      <p:pic>
        <p:nvPicPr>
          <p:cNvPr id="5" name="Picture 4" descr="A white logo with a black background&#10;&#10;AI-generated content may be incorrect.">
            <a:extLst>
              <a:ext uri="{FF2B5EF4-FFF2-40B4-BE49-F238E27FC236}">
                <a16:creationId xmlns:a16="http://schemas.microsoft.com/office/drawing/2014/main" id="{73C2AF56-22FA-B24C-961E-DCF6032B059B}"/>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2" name="Title 1">
            <a:extLst>
              <a:ext uri="{FF2B5EF4-FFF2-40B4-BE49-F238E27FC236}">
                <a16:creationId xmlns:a16="http://schemas.microsoft.com/office/drawing/2014/main" id="{5A4286E4-0185-F5C7-1A34-42944A5E9A8C}"/>
              </a:ext>
            </a:extLst>
          </p:cNvPr>
          <p:cNvSpPr>
            <a:spLocks noGrp="1"/>
          </p:cNvSpPr>
          <p:nvPr>
            <p:ph type="title"/>
          </p:nvPr>
        </p:nvSpPr>
        <p:spPr>
          <a:xfrm>
            <a:off x="831850" y="1446125"/>
            <a:ext cx="10515600" cy="2852737"/>
          </a:xfrm>
          <a:prstGeom prst="rect">
            <a:avLst/>
          </a:prstGeom>
        </p:spPr>
        <p:txBody>
          <a:bodyPr lIns="0" tIns="0" rIns="0" bIns="0" anchor="b"/>
          <a:lstStyle>
            <a:lvl1pPr>
              <a:lnSpc>
                <a:spcPct val="90000"/>
              </a:lnSpc>
              <a:defRPr sz="6000" b="1" i="0">
                <a:solidFill>
                  <a:schemeClr val="bg1"/>
                </a:solidFill>
                <a:latin typeface="Figtree Semi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0AF87F5B-E6CA-3D49-EEDE-A4FC382F3419}"/>
              </a:ext>
            </a:extLst>
          </p:cNvPr>
          <p:cNvSpPr>
            <a:spLocks noGrp="1"/>
          </p:cNvSpPr>
          <p:nvPr>
            <p:ph type="body" idx="1"/>
          </p:nvPr>
        </p:nvSpPr>
        <p:spPr>
          <a:xfrm>
            <a:off x="831850" y="4463371"/>
            <a:ext cx="10515600" cy="777514"/>
          </a:xfrm>
          <a:prstGeom prst="rect">
            <a:avLst/>
          </a:prstGeom>
        </p:spPr>
        <p:txBody>
          <a:bodyPr lIns="0" tIns="0" rIns="0" bIns="0"/>
          <a:lstStyle>
            <a:lvl1pPr marL="0" indent="0">
              <a:buNone/>
              <a:defRPr sz="2400" b="0" i="0">
                <a:solidFill>
                  <a:schemeClr val="bg1"/>
                </a:solidFill>
                <a:latin typeface="Figtree"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0E0A20CF-1575-8C64-8E6F-319EBEB89E3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pic>
        <p:nvPicPr>
          <p:cNvPr id="11" name="Picture 10">
            <a:extLst>
              <a:ext uri="{FF2B5EF4-FFF2-40B4-BE49-F238E27FC236}">
                <a16:creationId xmlns:a16="http://schemas.microsoft.com/office/drawing/2014/main" id="{FED0390E-9CED-12AA-C621-F40B86459E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40671924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Image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accent2"/>
                </a:solidFill>
                <a:latin typeface="Figtree SemiBold" pitchFamily="2" charset="0"/>
              </a:defRPr>
            </a:lvl1pPr>
          </a:lstStyle>
          <a:p>
            <a:r>
              <a:rPr lang="en-US"/>
              <a:t>Click to edit Master title style</a:t>
            </a:r>
          </a:p>
        </p:txBody>
      </p:sp>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00658" y="1"/>
            <a:ext cx="6891342" cy="6868952"/>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3043116 w 6835035"/>
              <a:gd name="connsiteY0" fmla="*/ 0 h 6276807"/>
              <a:gd name="connsiteX1" fmla="*/ 6835035 w 6835035"/>
              <a:gd name="connsiteY1" fmla="*/ 0 h 6276807"/>
              <a:gd name="connsiteX2" fmla="*/ 6835035 w 6835035"/>
              <a:gd name="connsiteY2" fmla="*/ 6276807 h 6276807"/>
              <a:gd name="connsiteX3" fmla="*/ 276919 w 6835035"/>
              <a:gd name="connsiteY3" fmla="*/ 6276807 h 6276807"/>
              <a:gd name="connsiteX4" fmla="*/ 0 w 6835035"/>
              <a:gd name="connsiteY4" fmla="*/ 6244460 h 6276807"/>
              <a:gd name="connsiteX5" fmla="*/ 3043116 w 6835035"/>
              <a:gd name="connsiteY5" fmla="*/ 0 h 6276807"/>
              <a:gd name="connsiteX0" fmla="*/ 3077731 w 6869650"/>
              <a:gd name="connsiteY0" fmla="*/ 0 h 6286835"/>
              <a:gd name="connsiteX1" fmla="*/ 6869650 w 6869650"/>
              <a:gd name="connsiteY1" fmla="*/ 0 h 6286835"/>
              <a:gd name="connsiteX2" fmla="*/ 6869650 w 6869650"/>
              <a:gd name="connsiteY2" fmla="*/ 6276807 h 6286835"/>
              <a:gd name="connsiteX3" fmla="*/ 311534 w 6869650"/>
              <a:gd name="connsiteY3" fmla="*/ 6276807 h 6286835"/>
              <a:gd name="connsiteX4" fmla="*/ 0 w 6869650"/>
              <a:gd name="connsiteY4" fmla="*/ 6286835 h 6286835"/>
              <a:gd name="connsiteX5" fmla="*/ 3077731 w 6869650"/>
              <a:gd name="connsiteY5" fmla="*/ 0 h 628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9650" h="6286835">
                <a:moveTo>
                  <a:pt x="3077731" y="0"/>
                </a:moveTo>
                <a:lnTo>
                  <a:pt x="6869650" y="0"/>
                </a:lnTo>
                <a:lnTo>
                  <a:pt x="6869650" y="6276807"/>
                </a:lnTo>
                <a:lnTo>
                  <a:pt x="311534" y="6276807"/>
                </a:lnTo>
                <a:lnTo>
                  <a:pt x="0" y="6286835"/>
                </a:lnTo>
                <a:cubicBezTo>
                  <a:pt x="922066" y="4194755"/>
                  <a:pt x="2155665" y="2092080"/>
                  <a:pt x="3077731" y="0"/>
                </a:cubicBezTo>
                <a:close/>
              </a:path>
            </a:pathLst>
          </a:custGeom>
          <a:pattFill prst="weave">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tx2"/>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A blue and black logo&#10;&#10;AI-generated content may be incorrect.">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3597" y="6437960"/>
            <a:ext cx="857522" cy="243268"/>
          </a:xfrm>
          <a:prstGeom prst="rect">
            <a:avLst/>
          </a:prstGeom>
        </p:spPr>
      </p:pic>
      <p:sp>
        <p:nvSpPr>
          <p:cNvPr id="5" name="Freeform 4">
            <a:extLst>
              <a:ext uri="{FF2B5EF4-FFF2-40B4-BE49-F238E27FC236}">
                <a16:creationId xmlns:a16="http://schemas.microsoft.com/office/drawing/2014/main" id="{CFD3A720-686E-513F-0664-2531C8B0201E}"/>
              </a:ext>
            </a:extLst>
          </p:cNvPr>
          <p:cNvSpPr/>
          <p:nvPr userDrawn="1"/>
        </p:nvSpPr>
        <p:spPr>
          <a:xfrm>
            <a:off x="4809511" y="-5"/>
            <a:ext cx="3605100" cy="6868957"/>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49000">
                <a:schemeClr val="accent6"/>
              </a:gs>
              <a:gs pos="87000">
                <a:schemeClr val="accent3"/>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296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8CCF58C-6D75-29B7-7B8C-B77608243CB1}"/>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9" name="Straight Connector 8">
            <a:extLst>
              <a:ext uri="{FF2B5EF4-FFF2-40B4-BE49-F238E27FC236}">
                <a16:creationId xmlns:a16="http://schemas.microsoft.com/office/drawing/2014/main" id="{8BA1374A-4FD1-F1A4-3B49-EFD13560F1C3}"/>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A blue and black logo&#10;&#10;AI-generated content may be incorrect.">
            <a:extLst>
              <a:ext uri="{FF2B5EF4-FFF2-40B4-BE49-F238E27FC236}">
                <a16:creationId xmlns:a16="http://schemas.microsoft.com/office/drawing/2014/main" id="{2FEB4F50-7FD4-5B00-02DD-264E75D45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3597" y="6437960"/>
            <a:ext cx="857522" cy="243268"/>
          </a:xfrm>
          <a:prstGeom prst="rect">
            <a:avLst/>
          </a:prstGeom>
        </p:spPr>
      </p:pic>
      <p:sp>
        <p:nvSpPr>
          <p:cNvPr id="12" name="Title 1">
            <a:extLst>
              <a:ext uri="{FF2B5EF4-FFF2-40B4-BE49-F238E27FC236}">
                <a16:creationId xmlns:a16="http://schemas.microsoft.com/office/drawing/2014/main" id="{728F9DD8-18B8-E17F-4A81-93C4DD686CEB}"/>
              </a:ext>
            </a:extLst>
          </p:cNvPr>
          <p:cNvSpPr>
            <a:spLocks noGrp="1"/>
          </p:cNvSpPr>
          <p:nvPr>
            <p:ph type="title"/>
          </p:nvPr>
        </p:nvSpPr>
        <p:spPr>
          <a:xfrm>
            <a:off x="474457" y="365125"/>
            <a:ext cx="11361133" cy="1207953"/>
          </a:xfrm>
          <a:prstGeom prst="rect">
            <a:avLst/>
          </a:prstGeom>
        </p:spPr>
        <p:txBody>
          <a:bodyPr lIns="0" tIns="0" rIns="0" bIns="0" anchor="ctr">
            <a:noAutofit/>
          </a:bodyPr>
          <a:lstStyle>
            <a:lvl1pPr>
              <a:lnSpc>
                <a:spcPct val="80000"/>
              </a:lnSpc>
              <a:defRPr b="1" i="0">
                <a:solidFill>
                  <a:schemeClr val="accent2"/>
                </a:solidFill>
                <a:latin typeface="Figtree SemiBold" pitchFamily="2" charset="0"/>
              </a:defRPr>
            </a:lvl1pPr>
          </a:lstStyle>
          <a:p>
            <a:r>
              <a:rPr lang="en-US"/>
              <a:t>Click to edit Master title style</a:t>
            </a:r>
          </a:p>
        </p:txBody>
      </p:sp>
    </p:spTree>
    <p:extLst>
      <p:ext uri="{BB962C8B-B14F-4D97-AF65-F5344CB8AC3E}">
        <p14:creationId xmlns:p14="http://schemas.microsoft.com/office/powerpoint/2010/main" val="1838380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8CCF58C-6D75-29B7-7B8C-B77608243CB1}"/>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9" name="Straight Connector 8">
            <a:extLst>
              <a:ext uri="{FF2B5EF4-FFF2-40B4-BE49-F238E27FC236}">
                <a16:creationId xmlns:a16="http://schemas.microsoft.com/office/drawing/2014/main" id="{8BA1374A-4FD1-F1A4-3B49-EFD13560F1C3}"/>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A blue and black logo&#10;&#10;AI-generated content may be incorrect.">
            <a:extLst>
              <a:ext uri="{FF2B5EF4-FFF2-40B4-BE49-F238E27FC236}">
                <a16:creationId xmlns:a16="http://schemas.microsoft.com/office/drawing/2014/main" id="{2FEB4F50-7FD4-5B00-02DD-264E75D45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3597" y="6437960"/>
            <a:ext cx="857522" cy="243268"/>
          </a:xfrm>
          <a:prstGeom prst="rect">
            <a:avLst/>
          </a:prstGeom>
        </p:spPr>
      </p:pic>
    </p:spTree>
    <p:extLst>
      <p:ext uri="{BB962C8B-B14F-4D97-AF65-F5344CB8AC3E}">
        <p14:creationId xmlns:p14="http://schemas.microsoft.com/office/powerpoint/2010/main" val="3436694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841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p:bg>
      <p:bgPr>
        <a:gradFill>
          <a:gsLst>
            <a:gs pos="0">
              <a:schemeClr val="accent2"/>
            </a:gs>
            <a:gs pos="54000">
              <a:schemeClr val="tx2"/>
            </a:gs>
          </a:gsLst>
          <a:lin ang="3600000" scaled="0"/>
        </a:gradFill>
        <a:effectLst/>
      </p:bgPr>
    </p:bg>
    <p:spTree>
      <p:nvGrpSpPr>
        <p:cNvPr id="1" name=""/>
        <p:cNvGrpSpPr/>
        <p:nvPr/>
      </p:nvGrpSpPr>
      <p:grpSpPr>
        <a:xfrm>
          <a:off x="0" y="0"/>
          <a:ext cx="0" cy="0"/>
          <a:chOff x="0" y="0"/>
          <a:chExt cx="0" cy="0"/>
        </a:xfrm>
      </p:grpSpPr>
      <p:pic>
        <p:nvPicPr>
          <p:cNvPr id="10" name="Picture 9" descr="A white logo with a black background&#10;&#10;AI-generated content may be incorrect.">
            <a:extLst>
              <a:ext uri="{FF2B5EF4-FFF2-40B4-BE49-F238E27FC236}">
                <a16:creationId xmlns:a16="http://schemas.microsoft.com/office/drawing/2014/main" id="{8C7F35EF-1610-E5B0-B764-FC143C8BAAE3}"/>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7" name="TextBox 6">
            <a:extLst>
              <a:ext uri="{FF2B5EF4-FFF2-40B4-BE49-F238E27FC236}">
                <a16:creationId xmlns:a16="http://schemas.microsoft.com/office/drawing/2014/main" id="{77674F01-5FF3-D372-A30F-3AA70A84088C}"/>
              </a:ext>
            </a:extLst>
          </p:cNvPr>
          <p:cNvSpPr txBox="1"/>
          <p:nvPr userDrawn="1"/>
        </p:nvSpPr>
        <p:spPr>
          <a:xfrm>
            <a:off x="777607" y="4118432"/>
            <a:ext cx="4456348" cy="1107996"/>
          </a:xfrm>
          <a:prstGeom prst="rect">
            <a:avLst/>
          </a:prstGeom>
          <a:noFill/>
        </p:spPr>
        <p:txBody>
          <a:bodyPr wrap="none" lIns="0" tIns="0" rIns="0" bIns="0" rtlCol="0">
            <a:spAutoFit/>
          </a:bodyPr>
          <a:lstStyle/>
          <a:p>
            <a:r>
              <a:rPr lang="en-US" sz="7200" b="1" i="0">
                <a:solidFill>
                  <a:schemeClr val="bg1"/>
                </a:solidFill>
                <a:latin typeface="Figtree" pitchFamily="2" charset="0"/>
              </a:rPr>
              <a:t>Thank You</a:t>
            </a:r>
          </a:p>
        </p:txBody>
      </p:sp>
      <p:pic>
        <p:nvPicPr>
          <p:cNvPr id="2" name="Picture 1" descr="A white letters on a black background&#10;&#10;AI-generated content may be incorrect.">
            <a:extLst>
              <a:ext uri="{FF2B5EF4-FFF2-40B4-BE49-F238E27FC236}">
                <a16:creationId xmlns:a16="http://schemas.microsoft.com/office/drawing/2014/main" id="{3FC742F8-26C4-B208-6A04-572B2C3A8F84}"/>
              </a:ext>
            </a:extLst>
          </p:cNvPr>
          <p:cNvPicPr>
            <a:picLocks noChangeAspect="1"/>
          </p:cNvPicPr>
          <p:nvPr userDrawn="1"/>
        </p:nvPicPr>
        <p:blipFill>
          <a:blip r:embed="rId3"/>
          <a:stretch>
            <a:fillRect/>
          </a:stretch>
        </p:blipFill>
        <p:spPr>
          <a:xfrm>
            <a:off x="831850" y="705078"/>
            <a:ext cx="3398627" cy="944553"/>
          </a:xfrm>
          <a:prstGeom prst="rect">
            <a:avLst/>
          </a:prstGeom>
        </p:spPr>
      </p:pic>
    </p:spTree>
    <p:extLst>
      <p:ext uri="{BB962C8B-B14F-4D97-AF65-F5344CB8AC3E}">
        <p14:creationId xmlns:p14="http://schemas.microsoft.com/office/powerpoint/2010/main" val="173404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ivider (Plum)">
    <p:bg>
      <p:bgPr>
        <a:gradFill>
          <a:gsLst>
            <a:gs pos="0">
              <a:schemeClr val="accent2"/>
            </a:gs>
            <a:gs pos="60000">
              <a:schemeClr val="accent3"/>
            </a:gs>
          </a:gsLst>
          <a:lin ang="3600000" scaled="0"/>
        </a:gradFill>
        <a:effectLst/>
      </p:bgPr>
    </p:bg>
    <p:spTree>
      <p:nvGrpSpPr>
        <p:cNvPr id="1" name=""/>
        <p:cNvGrpSpPr/>
        <p:nvPr/>
      </p:nvGrpSpPr>
      <p:grpSpPr>
        <a:xfrm>
          <a:off x="0" y="0"/>
          <a:ext cx="0" cy="0"/>
          <a:chOff x="0" y="0"/>
          <a:chExt cx="0" cy="0"/>
        </a:xfrm>
      </p:grpSpPr>
      <p:pic>
        <p:nvPicPr>
          <p:cNvPr id="5" name="Picture 4" descr="A white logo with a black background&#10;&#10;AI-generated content may be incorrect.">
            <a:extLst>
              <a:ext uri="{FF2B5EF4-FFF2-40B4-BE49-F238E27FC236}">
                <a16:creationId xmlns:a16="http://schemas.microsoft.com/office/drawing/2014/main" id="{D2903859-44FB-9388-776B-28F8C4D42520}"/>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2" name="Title 1">
            <a:extLst>
              <a:ext uri="{FF2B5EF4-FFF2-40B4-BE49-F238E27FC236}">
                <a16:creationId xmlns:a16="http://schemas.microsoft.com/office/drawing/2014/main" id="{5A4286E4-0185-F5C7-1A34-42944A5E9A8C}"/>
              </a:ext>
            </a:extLst>
          </p:cNvPr>
          <p:cNvSpPr>
            <a:spLocks noGrp="1"/>
          </p:cNvSpPr>
          <p:nvPr>
            <p:ph type="title"/>
          </p:nvPr>
        </p:nvSpPr>
        <p:spPr>
          <a:xfrm>
            <a:off x="831850" y="1446125"/>
            <a:ext cx="10515600" cy="2852737"/>
          </a:xfrm>
          <a:prstGeom prst="rect">
            <a:avLst/>
          </a:prstGeom>
        </p:spPr>
        <p:txBody>
          <a:bodyPr lIns="0" tIns="0" rIns="0" bIns="0" anchor="b"/>
          <a:lstStyle>
            <a:lvl1pPr>
              <a:lnSpc>
                <a:spcPct val="90000"/>
              </a:lnSpc>
              <a:defRPr sz="6000" b="1" i="0">
                <a:solidFill>
                  <a:schemeClr val="bg1"/>
                </a:solidFill>
                <a:latin typeface="Figtree Semi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0AF87F5B-E6CA-3D49-EEDE-A4FC382F3419}"/>
              </a:ext>
            </a:extLst>
          </p:cNvPr>
          <p:cNvSpPr>
            <a:spLocks noGrp="1"/>
          </p:cNvSpPr>
          <p:nvPr>
            <p:ph type="body" idx="1"/>
          </p:nvPr>
        </p:nvSpPr>
        <p:spPr>
          <a:xfrm>
            <a:off x="831850" y="4463371"/>
            <a:ext cx="10515600" cy="777514"/>
          </a:xfrm>
          <a:prstGeom prst="rect">
            <a:avLst/>
          </a:prstGeom>
        </p:spPr>
        <p:txBody>
          <a:bodyPr lIns="0" tIns="0" rIns="0" bIns="0"/>
          <a:lstStyle>
            <a:lvl1pPr marL="0" indent="0">
              <a:buNone/>
              <a:defRPr sz="2400" b="0" i="0">
                <a:solidFill>
                  <a:schemeClr val="bg1"/>
                </a:solidFill>
                <a:latin typeface="Figtree"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0E0A20CF-1575-8C64-8E6F-319EBEB89E3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270011EF-BAE9-8319-9C4B-A0136ED34F1F}"/>
              </a:ext>
            </a:extLst>
          </p:cNvPr>
          <p:cNvCxnSpPr>
            <a:cxnSpLocks/>
          </p:cNvCxnSpPr>
          <p:nvPr userDrawn="1"/>
        </p:nvCxnSpPr>
        <p:spPr>
          <a:xfrm>
            <a:off x="11491993" y="6454130"/>
            <a:ext cx="0" cy="2286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ED0390E-9CED-12AA-C621-F40B86459E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3847312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Gold)">
    <p:bg>
      <p:bgPr>
        <a:gradFill>
          <a:gsLst>
            <a:gs pos="0">
              <a:schemeClr val="accent6"/>
            </a:gs>
            <a:gs pos="54000">
              <a:schemeClr val="accent4"/>
            </a:gs>
          </a:gsLst>
          <a:lin ang="3600000" scaled="0"/>
        </a:gradFill>
        <a:effectLst/>
      </p:bgPr>
    </p:bg>
    <p:spTree>
      <p:nvGrpSpPr>
        <p:cNvPr id="1" name=""/>
        <p:cNvGrpSpPr/>
        <p:nvPr/>
      </p:nvGrpSpPr>
      <p:grpSpPr>
        <a:xfrm>
          <a:off x="0" y="0"/>
          <a:ext cx="0" cy="0"/>
          <a:chOff x="0" y="0"/>
          <a:chExt cx="0" cy="0"/>
        </a:xfrm>
      </p:grpSpPr>
      <p:pic>
        <p:nvPicPr>
          <p:cNvPr id="5" name="Picture 4" descr="A white logo with a black background&#10;&#10;AI-generated content may be incorrect.">
            <a:extLst>
              <a:ext uri="{FF2B5EF4-FFF2-40B4-BE49-F238E27FC236}">
                <a16:creationId xmlns:a16="http://schemas.microsoft.com/office/drawing/2014/main" id="{D7892FEC-EC22-36F7-8617-D9A11538518C}"/>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2" name="Title 1">
            <a:extLst>
              <a:ext uri="{FF2B5EF4-FFF2-40B4-BE49-F238E27FC236}">
                <a16:creationId xmlns:a16="http://schemas.microsoft.com/office/drawing/2014/main" id="{5A4286E4-0185-F5C7-1A34-42944A5E9A8C}"/>
              </a:ext>
            </a:extLst>
          </p:cNvPr>
          <p:cNvSpPr>
            <a:spLocks noGrp="1"/>
          </p:cNvSpPr>
          <p:nvPr>
            <p:ph type="title"/>
          </p:nvPr>
        </p:nvSpPr>
        <p:spPr>
          <a:xfrm>
            <a:off x="831850" y="1446125"/>
            <a:ext cx="10515600" cy="2852737"/>
          </a:xfrm>
          <a:prstGeom prst="rect">
            <a:avLst/>
          </a:prstGeom>
        </p:spPr>
        <p:txBody>
          <a:bodyPr lIns="0" tIns="0" rIns="0" bIns="0" anchor="b"/>
          <a:lstStyle>
            <a:lvl1pPr>
              <a:lnSpc>
                <a:spcPct val="90000"/>
              </a:lnSpc>
              <a:defRPr sz="6000" b="1" i="0">
                <a:solidFill>
                  <a:schemeClr val="tx2">
                    <a:lumMod val="50000"/>
                  </a:schemeClr>
                </a:solidFill>
                <a:latin typeface="Figtree Semi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0AF87F5B-E6CA-3D49-EEDE-A4FC382F3419}"/>
              </a:ext>
            </a:extLst>
          </p:cNvPr>
          <p:cNvSpPr>
            <a:spLocks noGrp="1"/>
          </p:cNvSpPr>
          <p:nvPr>
            <p:ph type="body" idx="1"/>
          </p:nvPr>
        </p:nvSpPr>
        <p:spPr>
          <a:xfrm>
            <a:off x="831850" y="4463371"/>
            <a:ext cx="10515600" cy="777514"/>
          </a:xfrm>
          <a:prstGeom prst="rect">
            <a:avLst/>
          </a:prstGeom>
        </p:spPr>
        <p:txBody>
          <a:bodyPr lIns="0" tIns="0" rIns="0" bIns="0"/>
          <a:lstStyle>
            <a:lvl1pPr marL="0" indent="0">
              <a:buNone/>
              <a:defRPr sz="2400" b="0" i="0">
                <a:solidFill>
                  <a:schemeClr val="tx2">
                    <a:lumMod val="50000"/>
                  </a:schemeClr>
                </a:solidFill>
                <a:latin typeface="Figtree"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0E0A20CF-1575-8C64-8E6F-319EBEB89E3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270011EF-BAE9-8319-9C4B-A0136ED34F1F}"/>
              </a:ext>
            </a:extLst>
          </p:cNvPr>
          <p:cNvCxnSpPr>
            <a:cxnSpLocks/>
          </p:cNvCxnSpPr>
          <p:nvPr userDrawn="1"/>
        </p:nvCxnSpPr>
        <p:spPr>
          <a:xfrm>
            <a:off x="11491993" y="6454130"/>
            <a:ext cx="0" cy="2286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ED0390E-9CED-12AA-C621-F40B86459E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162215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Green)">
    <p:bg>
      <p:bgPr>
        <a:gradFill>
          <a:gsLst>
            <a:gs pos="0">
              <a:schemeClr val="accent2"/>
            </a:gs>
            <a:gs pos="54000">
              <a:schemeClr val="accent5"/>
            </a:gs>
          </a:gsLst>
          <a:lin ang="3600000" scaled="0"/>
        </a:gradFill>
        <a:effectLst/>
      </p:bgPr>
    </p:bg>
    <p:spTree>
      <p:nvGrpSpPr>
        <p:cNvPr id="1" name=""/>
        <p:cNvGrpSpPr/>
        <p:nvPr/>
      </p:nvGrpSpPr>
      <p:grpSpPr>
        <a:xfrm>
          <a:off x="0" y="0"/>
          <a:ext cx="0" cy="0"/>
          <a:chOff x="0" y="0"/>
          <a:chExt cx="0" cy="0"/>
        </a:xfrm>
      </p:grpSpPr>
      <p:pic>
        <p:nvPicPr>
          <p:cNvPr id="5" name="Picture 4" descr="A white logo with a black background&#10;&#10;AI-generated content may be incorrect.">
            <a:extLst>
              <a:ext uri="{FF2B5EF4-FFF2-40B4-BE49-F238E27FC236}">
                <a16:creationId xmlns:a16="http://schemas.microsoft.com/office/drawing/2014/main" id="{F8558375-69BD-2093-A170-A82E307F81A5}"/>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2" name="Title 1">
            <a:extLst>
              <a:ext uri="{FF2B5EF4-FFF2-40B4-BE49-F238E27FC236}">
                <a16:creationId xmlns:a16="http://schemas.microsoft.com/office/drawing/2014/main" id="{5A4286E4-0185-F5C7-1A34-42944A5E9A8C}"/>
              </a:ext>
            </a:extLst>
          </p:cNvPr>
          <p:cNvSpPr>
            <a:spLocks noGrp="1"/>
          </p:cNvSpPr>
          <p:nvPr>
            <p:ph type="title"/>
          </p:nvPr>
        </p:nvSpPr>
        <p:spPr>
          <a:xfrm>
            <a:off x="831850" y="1446125"/>
            <a:ext cx="10515600" cy="2852737"/>
          </a:xfrm>
          <a:prstGeom prst="rect">
            <a:avLst/>
          </a:prstGeom>
        </p:spPr>
        <p:txBody>
          <a:bodyPr lIns="0" tIns="0" rIns="0" bIns="0" anchor="b"/>
          <a:lstStyle>
            <a:lvl1pPr>
              <a:lnSpc>
                <a:spcPct val="90000"/>
              </a:lnSpc>
              <a:defRPr sz="6000" b="1" i="0">
                <a:solidFill>
                  <a:schemeClr val="bg1"/>
                </a:solidFill>
                <a:latin typeface="Figtree Semi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0AF87F5B-E6CA-3D49-EEDE-A4FC382F3419}"/>
              </a:ext>
            </a:extLst>
          </p:cNvPr>
          <p:cNvSpPr>
            <a:spLocks noGrp="1"/>
          </p:cNvSpPr>
          <p:nvPr>
            <p:ph type="body" idx="1"/>
          </p:nvPr>
        </p:nvSpPr>
        <p:spPr>
          <a:xfrm>
            <a:off x="831850" y="4463371"/>
            <a:ext cx="10515600" cy="777514"/>
          </a:xfrm>
          <a:prstGeom prst="rect">
            <a:avLst/>
          </a:prstGeom>
        </p:spPr>
        <p:txBody>
          <a:bodyPr lIns="0" tIns="0" rIns="0" bIns="0"/>
          <a:lstStyle>
            <a:lvl1pPr marL="0" indent="0">
              <a:buNone/>
              <a:defRPr sz="2400" b="0" i="0">
                <a:solidFill>
                  <a:schemeClr val="bg1"/>
                </a:solidFill>
                <a:latin typeface="Figtree"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0E0A20CF-1575-8C64-8E6F-319EBEB89E3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270011EF-BAE9-8319-9C4B-A0136ED34F1F}"/>
              </a:ext>
            </a:extLst>
          </p:cNvPr>
          <p:cNvCxnSpPr>
            <a:cxnSpLocks/>
          </p:cNvCxnSpPr>
          <p:nvPr userDrawn="1"/>
        </p:nvCxnSpPr>
        <p:spPr>
          <a:xfrm>
            <a:off x="11491993" y="6454130"/>
            <a:ext cx="0" cy="2286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ED0390E-9CED-12AA-C621-F40B86459E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2503573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ivider (Orange)">
    <p:bg>
      <p:bgPr>
        <a:gradFill>
          <a:gsLst>
            <a:gs pos="0">
              <a:schemeClr val="accent3"/>
            </a:gs>
            <a:gs pos="54000">
              <a:schemeClr val="accent6"/>
            </a:gs>
          </a:gsLst>
          <a:lin ang="3600000" scaled="0"/>
        </a:gradFill>
        <a:effectLst/>
      </p:bgPr>
    </p:bg>
    <p:spTree>
      <p:nvGrpSpPr>
        <p:cNvPr id="1" name=""/>
        <p:cNvGrpSpPr/>
        <p:nvPr/>
      </p:nvGrpSpPr>
      <p:grpSpPr>
        <a:xfrm>
          <a:off x="0" y="0"/>
          <a:ext cx="0" cy="0"/>
          <a:chOff x="0" y="0"/>
          <a:chExt cx="0" cy="0"/>
        </a:xfrm>
      </p:grpSpPr>
      <p:pic>
        <p:nvPicPr>
          <p:cNvPr id="5" name="Picture 4" descr="A white logo with a black background&#10;&#10;AI-generated content may be incorrect.">
            <a:extLst>
              <a:ext uri="{FF2B5EF4-FFF2-40B4-BE49-F238E27FC236}">
                <a16:creationId xmlns:a16="http://schemas.microsoft.com/office/drawing/2014/main" id="{04F190B7-3ED6-8872-7F8C-4E5A01527E9A}"/>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2" name="Title 1">
            <a:extLst>
              <a:ext uri="{FF2B5EF4-FFF2-40B4-BE49-F238E27FC236}">
                <a16:creationId xmlns:a16="http://schemas.microsoft.com/office/drawing/2014/main" id="{5A4286E4-0185-F5C7-1A34-42944A5E9A8C}"/>
              </a:ext>
            </a:extLst>
          </p:cNvPr>
          <p:cNvSpPr>
            <a:spLocks noGrp="1"/>
          </p:cNvSpPr>
          <p:nvPr>
            <p:ph type="title"/>
          </p:nvPr>
        </p:nvSpPr>
        <p:spPr>
          <a:xfrm>
            <a:off x="831850" y="1446125"/>
            <a:ext cx="10515600" cy="2852737"/>
          </a:xfrm>
          <a:prstGeom prst="rect">
            <a:avLst/>
          </a:prstGeom>
        </p:spPr>
        <p:txBody>
          <a:bodyPr lIns="0" tIns="0" rIns="0" bIns="0" anchor="b"/>
          <a:lstStyle>
            <a:lvl1pPr>
              <a:lnSpc>
                <a:spcPct val="90000"/>
              </a:lnSpc>
              <a:defRPr sz="6000" b="1" i="0">
                <a:solidFill>
                  <a:schemeClr val="bg1"/>
                </a:solidFill>
                <a:latin typeface="Figtree Semi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0AF87F5B-E6CA-3D49-EEDE-A4FC382F3419}"/>
              </a:ext>
            </a:extLst>
          </p:cNvPr>
          <p:cNvSpPr>
            <a:spLocks noGrp="1"/>
          </p:cNvSpPr>
          <p:nvPr>
            <p:ph type="body" idx="1"/>
          </p:nvPr>
        </p:nvSpPr>
        <p:spPr>
          <a:xfrm>
            <a:off x="831850" y="4463371"/>
            <a:ext cx="10515600" cy="777514"/>
          </a:xfrm>
          <a:prstGeom prst="rect">
            <a:avLst/>
          </a:prstGeom>
        </p:spPr>
        <p:txBody>
          <a:bodyPr lIns="0" tIns="0" rIns="0" bIns="0"/>
          <a:lstStyle>
            <a:lvl1pPr marL="0" indent="0">
              <a:buNone/>
              <a:defRPr sz="2400" b="0" i="0">
                <a:solidFill>
                  <a:schemeClr val="bg1"/>
                </a:solidFill>
                <a:latin typeface="Figtree"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0E0A20CF-1575-8C64-8E6F-319EBEB89E39}"/>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270011EF-BAE9-8319-9C4B-A0136ED34F1F}"/>
              </a:ext>
            </a:extLst>
          </p:cNvPr>
          <p:cNvCxnSpPr>
            <a:cxnSpLocks/>
          </p:cNvCxnSpPr>
          <p:nvPr userDrawn="1"/>
        </p:nvCxnSpPr>
        <p:spPr>
          <a:xfrm>
            <a:off x="11491993" y="6454130"/>
            <a:ext cx="0" cy="2286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ED0390E-9CED-12AA-C621-F40B86459E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28642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Content (Dark)">
    <p:bg>
      <p:bgPr>
        <a:solidFill>
          <a:schemeClr val="tx2"/>
        </a:solidFill>
        <a:effectLst/>
      </p:bgPr>
    </p:bg>
    <p:spTree>
      <p:nvGrpSpPr>
        <p:cNvPr id="1" name=""/>
        <p:cNvGrpSpPr/>
        <p:nvPr/>
      </p:nvGrpSpPr>
      <p:grpSpPr>
        <a:xfrm>
          <a:off x="0" y="0"/>
          <a:ext cx="0" cy="0"/>
          <a:chOff x="0" y="0"/>
          <a:chExt cx="0" cy="0"/>
        </a:xfrm>
      </p:grpSpPr>
      <p:pic>
        <p:nvPicPr>
          <p:cNvPr id="4" name="Picture 3" descr="A white logo with a black background&#10;&#10;AI-generated content may be incorrect.">
            <a:extLst>
              <a:ext uri="{FF2B5EF4-FFF2-40B4-BE49-F238E27FC236}">
                <a16:creationId xmlns:a16="http://schemas.microsoft.com/office/drawing/2014/main" id="{6009C2D0-8476-5C7C-3698-64F13A93B821}"/>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r="7339" b="33231"/>
          <a:stretch/>
        </p:blipFill>
        <p:spPr>
          <a:xfrm>
            <a:off x="5897660" y="1509339"/>
            <a:ext cx="6294340" cy="5348660"/>
          </a:xfrm>
          <a:prstGeom prst="rect">
            <a:avLst/>
          </a:prstGeom>
        </p:spPr>
      </p:pic>
      <p:sp>
        <p:nvSpPr>
          <p:cNvPr id="2" name="Title 1">
            <a:extLst>
              <a:ext uri="{FF2B5EF4-FFF2-40B4-BE49-F238E27FC236}">
                <a16:creationId xmlns:a16="http://schemas.microsoft.com/office/drawing/2014/main" id="{5BD38FA1-D8E9-0B4D-6720-EFD5DD0BAD82}"/>
              </a:ext>
            </a:extLst>
          </p:cNvPr>
          <p:cNvSpPr>
            <a:spLocks noGrp="1"/>
          </p:cNvSpPr>
          <p:nvPr>
            <p:ph type="title"/>
          </p:nvPr>
        </p:nvSpPr>
        <p:spPr>
          <a:xfrm>
            <a:off x="517590" y="365125"/>
            <a:ext cx="11318000" cy="1169207"/>
          </a:xfrm>
          <a:prstGeom prst="rect">
            <a:avLst/>
          </a:prstGeom>
        </p:spPr>
        <p:txBody>
          <a:bodyPr lIns="0" tIns="0" rIns="0" bIns="0" anchor="ctr">
            <a:noAutofit/>
          </a:bodyPr>
          <a:lstStyle>
            <a:lvl1pPr>
              <a:lnSpc>
                <a:spcPct val="80000"/>
              </a:lnSpc>
              <a:defRPr b="1" i="0">
                <a:solidFill>
                  <a:schemeClr val="bg1"/>
                </a:solidFill>
                <a:latin typeface="Figtree Semi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053389C-B1D7-C694-57D5-6C711FC19806}"/>
              </a:ext>
            </a:extLst>
          </p:cNvPr>
          <p:cNvSpPr>
            <a:spLocks noGrp="1"/>
          </p:cNvSpPr>
          <p:nvPr>
            <p:ph idx="1"/>
          </p:nvPr>
        </p:nvSpPr>
        <p:spPr>
          <a:xfrm>
            <a:off x="517590" y="1825625"/>
            <a:ext cx="10836210" cy="4125722"/>
          </a:xfrm>
          <a:prstGeom prst="rect">
            <a:avLst/>
          </a:prstGeom>
        </p:spPr>
        <p:txBody>
          <a:bodyPr lIns="0" tIns="0" rIns="0" bIns="0">
            <a:noAutofit/>
          </a:bodyPr>
          <a:lstStyle>
            <a:lvl1pPr marL="0" indent="0">
              <a:buFontTx/>
              <a:buNone/>
              <a:defRPr sz="1800" b="0" i="0">
                <a:solidFill>
                  <a:schemeClr val="bg1"/>
                </a:solidFill>
                <a:latin typeface="Figtree" pitchFamily="2" charset="0"/>
              </a:defRPr>
            </a:lvl1pPr>
            <a:lvl2pPr marL="742950" indent="-285750">
              <a:buFont typeface="Arial" panose="020B0604020202020204" pitchFamily="34" charset="0"/>
              <a:buChar char="•"/>
              <a:defRPr sz="1800" b="0" i="0">
                <a:solidFill>
                  <a:schemeClr val="bg1"/>
                </a:solidFill>
                <a:latin typeface="Figtree" pitchFamily="2" charset="0"/>
              </a:defRPr>
            </a:lvl2pPr>
            <a:lvl3pPr marL="1200150" indent="-285750">
              <a:buFont typeface="Arial" panose="020B0604020202020204" pitchFamily="34" charset="0"/>
              <a:buChar char="•"/>
              <a:defRPr sz="1800" b="0" i="0">
                <a:solidFill>
                  <a:schemeClr val="bg1"/>
                </a:solidFill>
                <a:latin typeface="Figtree" pitchFamily="2" charset="0"/>
              </a:defRPr>
            </a:lvl3pPr>
            <a:lvl4pPr marL="1657350" indent="-285750">
              <a:buFont typeface="Arial" panose="020B0604020202020204" pitchFamily="34" charset="0"/>
              <a:buChar char="•"/>
              <a:defRPr sz="1800" b="0" i="0">
                <a:solidFill>
                  <a:schemeClr val="bg1"/>
                </a:solidFill>
                <a:latin typeface="Figtree" pitchFamily="2" charset="0"/>
              </a:defRPr>
            </a:lvl4pPr>
            <a:lvl5pPr marL="2114550" indent="-285750">
              <a:buFont typeface="Arial" panose="020B0604020202020204" pitchFamily="34" charset="0"/>
              <a:buChar char="•"/>
              <a:defRPr sz="1800" b="0" i="0">
                <a:solidFill>
                  <a:schemeClr val="bg1"/>
                </a:solidFill>
                <a:latin typeface="Figtree" pitchFamily="2" charset="0"/>
              </a:defRPr>
            </a:lvl5pPr>
          </a:lstStyle>
          <a:p>
            <a:pPr lvl="0"/>
            <a:r>
              <a:rPr lang="en-US" err="1"/>
              <a:t>Click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8C3EAA-1CA5-FCD9-354C-BC491AF39B22}"/>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pic>
        <p:nvPicPr>
          <p:cNvPr id="18" name="Picture 17">
            <a:extLst>
              <a:ext uri="{FF2B5EF4-FFF2-40B4-BE49-F238E27FC236}">
                <a16:creationId xmlns:a16="http://schemas.microsoft.com/office/drawing/2014/main" id="{94F72188-A0A9-5F3A-CF20-6B8F5FE585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Tree>
    <p:extLst>
      <p:ext uri="{BB962C8B-B14F-4D97-AF65-F5344CB8AC3E}">
        <p14:creationId xmlns:p14="http://schemas.microsoft.com/office/powerpoint/2010/main" val="1616228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Blue (Dark)">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2347A47-ADDB-726A-B2AC-AF6601AB3838}"/>
              </a:ext>
            </a:extLst>
          </p:cNvPr>
          <p:cNvSpPr>
            <a:spLocks noGrp="1"/>
          </p:cNvSpPr>
          <p:nvPr>
            <p:ph type="pic" idx="1"/>
          </p:nvPr>
        </p:nvSpPr>
        <p:spPr>
          <a:xfrm>
            <a:off x="5329382" y="0"/>
            <a:ext cx="6862618" cy="6866620"/>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2939983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39983 w 6731902"/>
              <a:gd name="connsiteY5" fmla="*/ 0 h 6276807"/>
              <a:gd name="connsiteX0" fmla="*/ 2949130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49130 w 6731902"/>
              <a:gd name="connsiteY5" fmla="*/ 0 h 6276807"/>
              <a:gd name="connsiteX0" fmla="*/ 2967300 w 6750072"/>
              <a:gd name="connsiteY0" fmla="*/ 0 h 6284696"/>
              <a:gd name="connsiteX1" fmla="*/ 6750072 w 6750072"/>
              <a:gd name="connsiteY1" fmla="*/ 0 h 6284696"/>
              <a:gd name="connsiteX2" fmla="*/ 6750072 w 6750072"/>
              <a:gd name="connsiteY2" fmla="*/ 6276807 h 6284696"/>
              <a:gd name="connsiteX3" fmla="*/ 191956 w 6750072"/>
              <a:gd name="connsiteY3" fmla="*/ 6276807 h 6284696"/>
              <a:gd name="connsiteX4" fmla="*/ 0 w 6750072"/>
              <a:gd name="connsiteY4" fmla="*/ 6284696 h 6284696"/>
              <a:gd name="connsiteX5" fmla="*/ 2967300 w 6750072"/>
              <a:gd name="connsiteY5" fmla="*/ 0 h 62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0072" h="6284696">
                <a:moveTo>
                  <a:pt x="2967300" y="0"/>
                </a:moveTo>
                <a:lnTo>
                  <a:pt x="6750072" y="0"/>
                </a:lnTo>
                <a:lnTo>
                  <a:pt x="6750072" y="6276807"/>
                </a:lnTo>
                <a:lnTo>
                  <a:pt x="191956" y="6276807"/>
                </a:lnTo>
                <a:lnTo>
                  <a:pt x="0" y="6284696"/>
                </a:lnTo>
                <a:cubicBezTo>
                  <a:pt x="922066" y="4192616"/>
                  <a:pt x="2045234" y="2092080"/>
                  <a:pt x="2967300" y="0"/>
                </a:cubicBezTo>
                <a:close/>
              </a:path>
            </a:pathLst>
          </a:custGeom>
          <a:pattFill prst="smConfetti">
            <a:fgClr>
              <a:schemeClr val="bg2"/>
            </a:fgClr>
            <a:bgClr>
              <a:schemeClr val="bg1"/>
            </a:bgClr>
          </a:pattFill>
        </p:spPr>
        <p:txBody>
          <a:bodyPr wrap="square" lIns="0" tIns="0" rIns="0" bIns="0" anchor="ctr" anchorCtr="0">
            <a:noAutofit/>
          </a:bodyPr>
          <a:lstStyle>
            <a:lvl1pPr marL="0" indent="0" algn="ctr">
              <a:buNone/>
              <a:defRPr sz="2000" b="0" i="0">
                <a:solidFill>
                  <a:schemeClr val="bg1">
                    <a:lumMod val="50000"/>
                  </a:schemeClr>
                </a:solidFill>
                <a:latin typeface="Figtree Medium"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D7938C98-750F-B989-E8A2-47D33F5F8B27}"/>
              </a:ext>
            </a:extLst>
          </p:cNvPr>
          <p:cNvSpPr>
            <a:spLocks noGrp="1"/>
          </p:cNvSpPr>
          <p:nvPr>
            <p:ph type="title"/>
          </p:nvPr>
        </p:nvSpPr>
        <p:spPr>
          <a:xfrm>
            <a:off x="565688" y="457200"/>
            <a:ext cx="4602998" cy="1600200"/>
          </a:xfrm>
          <a:prstGeom prst="rect">
            <a:avLst/>
          </a:prstGeom>
        </p:spPr>
        <p:txBody>
          <a:bodyPr lIns="0" tIns="0" rIns="0" bIns="0" anchor="ctr">
            <a:normAutofit/>
          </a:bodyPr>
          <a:lstStyle>
            <a:lvl1pPr>
              <a:defRPr sz="4000" b="1" i="0">
                <a:solidFill>
                  <a:schemeClr val="bg1"/>
                </a:solidFill>
                <a:latin typeface="Figtree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2122D103-5877-6749-18AE-0555B8B458AF}"/>
              </a:ext>
            </a:extLst>
          </p:cNvPr>
          <p:cNvSpPr>
            <a:spLocks noGrp="1"/>
          </p:cNvSpPr>
          <p:nvPr>
            <p:ph type="body" sz="half" idx="2"/>
          </p:nvPr>
        </p:nvSpPr>
        <p:spPr>
          <a:xfrm>
            <a:off x="565688" y="2425490"/>
            <a:ext cx="4602997" cy="3332131"/>
          </a:xfrm>
          <a:prstGeom prst="rect">
            <a:avLst/>
          </a:prstGeom>
        </p:spPr>
        <p:txBody>
          <a:bodyPr lIns="0" tIns="0" rIns="0" bIns="0"/>
          <a:lstStyle>
            <a:lvl1pPr marL="0" indent="0">
              <a:buNone/>
              <a:defRPr sz="1800" b="0" i="0">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FB6BC089-6024-60CC-51A6-E270462E81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3598" y="6437960"/>
            <a:ext cx="857519" cy="243268"/>
          </a:xfrm>
          <a:prstGeom prst="rect">
            <a:avLst/>
          </a:prstGeom>
        </p:spPr>
      </p:pic>
      <p:sp>
        <p:nvSpPr>
          <p:cNvPr id="3" name="Freeform 2">
            <a:extLst>
              <a:ext uri="{FF2B5EF4-FFF2-40B4-BE49-F238E27FC236}">
                <a16:creationId xmlns:a16="http://schemas.microsoft.com/office/drawing/2014/main" id="{ABE42761-35EA-CA25-0900-63712C3225FA}"/>
              </a:ext>
            </a:extLst>
          </p:cNvPr>
          <p:cNvSpPr/>
          <p:nvPr userDrawn="1"/>
        </p:nvSpPr>
        <p:spPr>
          <a:xfrm>
            <a:off x="4830121" y="-4"/>
            <a:ext cx="3566904" cy="6858004"/>
          </a:xfrm>
          <a:custGeom>
            <a:avLst/>
            <a:gdLst>
              <a:gd name="connsiteX0" fmla="*/ 0 w 3200400"/>
              <a:gd name="connsiteY0" fmla="*/ 6276813 h 6276813"/>
              <a:gd name="connsiteX1" fmla="*/ 891153 w 3200400"/>
              <a:gd name="connsiteY1" fmla="*/ 6276813 h 6276813"/>
              <a:gd name="connsiteX2" fmla="*/ 3200400 w 3200400"/>
              <a:gd name="connsiteY2" fmla="*/ 0 h 6276813"/>
              <a:gd name="connsiteX3" fmla="*/ 3115159 w 3200400"/>
              <a:gd name="connsiteY3" fmla="*/ 0 h 6276813"/>
              <a:gd name="connsiteX4" fmla="*/ 0 w 3200400"/>
              <a:gd name="connsiteY4" fmla="*/ 6276813 h 6276813"/>
              <a:gd name="connsiteX0" fmla="*/ 0 w 3254644"/>
              <a:gd name="connsiteY0" fmla="*/ 6284563 h 6284563"/>
              <a:gd name="connsiteX1" fmla="*/ 945397 w 3254644"/>
              <a:gd name="connsiteY1" fmla="*/ 6276813 h 6284563"/>
              <a:gd name="connsiteX2" fmla="*/ 3254644 w 3254644"/>
              <a:gd name="connsiteY2" fmla="*/ 0 h 6284563"/>
              <a:gd name="connsiteX3" fmla="*/ 3169403 w 3254644"/>
              <a:gd name="connsiteY3" fmla="*/ 0 h 6284563"/>
              <a:gd name="connsiteX4" fmla="*/ 0 w 3254644"/>
              <a:gd name="connsiteY4" fmla="*/ 6284563 h 6284563"/>
              <a:gd name="connsiteX0" fmla="*/ 0 w 3285640"/>
              <a:gd name="connsiteY0" fmla="*/ 6284563 h 6284563"/>
              <a:gd name="connsiteX1" fmla="*/ 976393 w 3285640"/>
              <a:gd name="connsiteY1" fmla="*/ 6276813 h 6284563"/>
              <a:gd name="connsiteX2" fmla="*/ 3285640 w 3285640"/>
              <a:gd name="connsiteY2" fmla="*/ 0 h 6284563"/>
              <a:gd name="connsiteX3" fmla="*/ 3200399 w 3285640"/>
              <a:gd name="connsiteY3" fmla="*/ 0 h 6284563"/>
              <a:gd name="connsiteX4" fmla="*/ 0 w 3285640"/>
              <a:gd name="connsiteY4" fmla="*/ 6284563 h 6284563"/>
              <a:gd name="connsiteX0" fmla="*/ 0 w 2812941"/>
              <a:gd name="connsiteY0" fmla="*/ 6292312 h 6292312"/>
              <a:gd name="connsiteX1" fmla="*/ 503694 w 2812941"/>
              <a:gd name="connsiteY1" fmla="*/ 6276813 h 6292312"/>
              <a:gd name="connsiteX2" fmla="*/ 2812941 w 2812941"/>
              <a:gd name="connsiteY2" fmla="*/ 0 h 6292312"/>
              <a:gd name="connsiteX3" fmla="*/ 2727700 w 2812941"/>
              <a:gd name="connsiteY3" fmla="*/ 0 h 6292312"/>
              <a:gd name="connsiteX4" fmla="*/ 0 w 2812941"/>
              <a:gd name="connsiteY4" fmla="*/ 6292312 h 6292312"/>
              <a:gd name="connsiteX0" fmla="*/ 0 w 2809766"/>
              <a:gd name="connsiteY0" fmla="*/ 6276437 h 6276813"/>
              <a:gd name="connsiteX1" fmla="*/ 500519 w 2809766"/>
              <a:gd name="connsiteY1" fmla="*/ 6276813 h 6276813"/>
              <a:gd name="connsiteX2" fmla="*/ 2809766 w 2809766"/>
              <a:gd name="connsiteY2" fmla="*/ 0 h 6276813"/>
              <a:gd name="connsiteX3" fmla="*/ 2724525 w 2809766"/>
              <a:gd name="connsiteY3" fmla="*/ 0 h 6276813"/>
              <a:gd name="connsiteX4" fmla="*/ 0 w 2809766"/>
              <a:gd name="connsiteY4" fmla="*/ 6276437 h 6276813"/>
              <a:gd name="connsiteX0" fmla="*/ 0 w 2809766"/>
              <a:gd name="connsiteY0" fmla="*/ 6276437 h 6276813"/>
              <a:gd name="connsiteX1" fmla="*/ 500519 w 2809766"/>
              <a:gd name="connsiteY1" fmla="*/ 6276813 h 6276813"/>
              <a:gd name="connsiteX2" fmla="*/ 2809766 w 2809766"/>
              <a:gd name="connsiteY2" fmla="*/ 0 h 6276813"/>
              <a:gd name="connsiteX3" fmla="*/ 2768975 w 2809766"/>
              <a:gd name="connsiteY3" fmla="*/ 6350 h 6276813"/>
              <a:gd name="connsiteX4" fmla="*/ 0 w 2809766"/>
              <a:gd name="connsiteY4" fmla="*/ 6276437 h 6276813"/>
              <a:gd name="connsiteX0" fmla="*/ 0 w 3264621"/>
              <a:gd name="connsiteY0" fmla="*/ 6270087 h 6270463"/>
              <a:gd name="connsiteX1" fmla="*/ 500519 w 3264621"/>
              <a:gd name="connsiteY1" fmla="*/ 6270463 h 6270463"/>
              <a:gd name="connsiteX2" fmla="*/ 3264621 w 3264621"/>
              <a:gd name="connsiteY2" fmla="*/ 3028 h 6270463"/>
              <a:gd name="connsiteX3" fmla="*/ 2768975 w 3264621"/>
              <a:gd name="connsiteY3" fmla="*/ 0 h 6270463"/>
              <a:gd name="connsiteX4" fmla="*/ 0 w 3264621"/>
              <a:gd name="connsiteY4" fmla="*/ 6270087 h 6270463"/>
              <a:gd name="connsiteX0" fmla="*/ 0 w 3264621"/>
              <a:gd name="connsiteY0" fmla="*/ 6267059 h 6267435"/>
              <a:gd name="connsiteX1" fmla="*/ 500519 w 3264621"/>
              <a:gd name="connsiteY1" fmla="*/ 6267435 h 6267435"/>
              <a:gd name="connsiteX2" fmla="*/ 3264621 w 3264621"/>
              <a:gd name="connsiteY2" fmla="*/ 0 h 6267435"/>
              <a:gd name="connsiteX3" fmla="*/ 3214452 w 3264621"/>
              <a:gd name="connsiteY3" fmla="*/ 1661 h 6267435"/>
              <a:gd name="connsiteX4" fmla="*/ 0 w 3264621"/>
              <a:gd name="connsiteY4" fmla="*/ 6267059 h 62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621" h="6267435">
                <a:moveTo>
                  <a:pt x="0" y="6267059"/>
                </a:moveTo>
                <a:lnTo>
                  <a:pt x="500519" y="6267435"/>
                </a:lnTo>
                <a:lnTo>
                  <a:pt x="3264621" y="0"/>
                </a:lnTo>
                <a:lnTo>
                  <a:pt x="3214452" y="1661"/>
                </a:lnTo>
                <a:lnTo>
                  <a:pt x="0" y="6267059"/>
                </a:lnTo>
                <a:close/>
              </a:path>
            </a:pathLst>
          </a:custGeom>
          <a:gradFill>
            <a:gsLst>
              <a:gs pos="49000">
                <a:schemeClr val="accent2"/>
              </a:gs>
              <a:gs pos="90000">
                <a:schemeClr val="tx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39B28ACF-39D2-C671-C9B4-9D48311B423B}"/>
              </a:ext>
            </a:extLst>
          </p:cNvPr>
          <p:cNvSpPr>
            <a:spLocks noGrp="1"/>
          </p:cNvSpPr>
          <p:nvPr>
            <p:ph type="sldNum" sz="quarter" idx="12"/>
          </p:nvPr>
        </p:nvSpPr>
        <p:spPr>
          <a:xfrm>
            <a:off x="11615980" y="6454130"/>
            <a:ext cx="576020" cy="228600"/>
          </a:xfrm>
          <a:prstGeom prst="rect">
            <a:avLst/>
          </a:prstGeom>
        </p:spPr>
        <p:txBody>
          <a:bodyPr lIns="0" tIns="0" rIns="0" bIns="0" anchor="ctr"/>
          <a:lstStyle>
            <a:lvl1pPr algn="l">
              <a:defRPr sz="1000" b="0" i="0">
                <a:solidFill>
                  <a:schemeClr val="bg1">
                    <a:lumMod val="65000"/>
                  </a:schemeClr>
                </a:solidFill>
                <a:latin typeface="Figtree" pitchFamily="2" charset="0"/>
              </a:defRPr>
            </a:lvl1pPr>
          </a:lstStyle>
          <a:p>
            <a:fld id="{8FBCB428-D880-FC4A-9B26-64132A65A030}" type="slidenum">
              <a:rPr lang="en-US" smtClean="0"/>
              <a:pPr/>
              <a:t>‹#›</a:t>
            </a:fld>
            <a:endParaRPr lang="en-US"/>
          </a:p>
        </p:txBody>
      </p:sp>
      <p:cxnSp>
        <p:nvCxnSpPr>
          <p:cNvPr id="10" name="Straight Connector 9">
            <a:extLst>
              <a:ext uri="{FF2B5EF4-FFF2-40B4-BE49-F238E27FC236}">
                <a16:creationId xmlns:a16="http://schemas.microsoft.com/office/drawing/2014/main" id="{5ACEC24C-CECD-91CA-2C36-F562C4C98EB5}"/>
              </a:ext>
            </a:extLst>
          </p:cNvPr>
          <p:cNvCxnSpPr>
            <a:cxnSpLocks/>
          </p:cNvCxnSpPr>
          <p:nvPr userDrawn="1"/>
        </p:nvCxnSpPr>
        <p:spPr>
          <a:xfrm>
            <a:off x="11491993" y="6454130"/>
            <a:ext cx="0" cy="22860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5161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4B9CDF1-F933-DFA5-6E10-DBF77CE5BB8D}"/>
              </a:ext>
            </a:extLst>
          </p:cNvPr>
          <p:cNvSpPr>
            <a:spLocks noGrp="1"/>
          </p:cNvSpPr>
          <p:nvPr>
            <p:ph type="sldNum" sz="quarter" idx="4"/>
          </p:nvPr>
        </p:nvSpPr>
        <p:spPr>
          <a:xfrm>
            <a:off x="11615980" y="6454130"/>
            <a:ext cx="576020" cy="228600"/>
          </a:xfrm>
          <a:prstGeom prst="rect">
            <a:avLst/>
          </a:prstGeom>
        </p:spPr>
        <p:txBody>
          <a:bodyPr lIns="0" tIns="0" rIns="0" bIns="0" anchor="ctr"/>
          <a:lstStyle>
            <a:lvl1pPr algn="l">
              <a:defRPr sz="1000" b="0" i="0">
                <a:solidFill>
                  <a:schemeClr val="bg1"/>
                </a:solidFill>
                <a:latin typeface="Figtree" pitchFamily="2" charset="0"/>
              </a:defRPr>
            </a:lvl1pPr>
          </a:lstStyle>
          <a:p>
            <a:fld id="{8FBCB428-D880-FC4A-9B26-64132A65A030}" type="slidenum">
              <a:rPr lang="en-US" smtClean="0"/>
              <a:pPr/>
              <a:t>‹#›</a:t>
            </a:fld>
            <a:endParaRPr lang="en-US"/>
          </a:p>
        </p:txBody>
      </p:sp>
    </p:spTree>
    <p:extLst>
      <p:ext uri="{BB962C8B-B14F-4D97-AF65-F5344CB8AC3E}">
        <p14:creationId xmlns:p14="http://schemas.microsoft.com/office/powerpoint/2010/main" val="588093231"/>
      </p:ext>
    </p:extLst>
  </p:cSld>
  <p:clrMap bg1="lt1" tx1="dk1" bg2="lt2" tx2="dk2" accent1="accent1" accent2="accent2" accent3="accent3" accent4="accent4" accent5="accent5" accent6="accent6" hlink="hlink" folHlink="folHlink"/>
  <p:sldLayoutIdLst>
    <p:sldLayoutId id="2147483661" r:id="rId1"/>
    <p:sldLayoutId id="2147483651" r:id="rId2"/>
    <p:sldLayoutId id="2147483663" r:id="rId3"/>
    <p:sldLayoutId id="2147483664" r:id="rId4"/>
    <p:sldLayoutId id="2147483665" r:id="rId5"/>
    <p:sldLayoutId id="2147483666" r:id="rId6"/>
    <p:sldLayoutId id="2147483667" r:id="rId7"/>
    <p:sldLayoutId id="2147483675" r:id="rId8"/>
    <p:sldLayoutId id="2147483676" r:id="rId9"/>
    <p:sldLayoutId id="2147483692" r:id="rId10"/>
    <p:sldLayoutId id="2147483693" r:id="rId11"/>
    <p:sldLayoutId id="2147483694" r:id="rId12"/>
    <p:sldLayoutId id="2147483695" r:id="rId13"/>
    <p:sldLayoutId id="2147483688" r:id="rId14"/>
    <p:sldLayoutId id="2147483689" r:id="rId15"/>
    <p:sldLayoutId id="2147483690" r:id="rId16"/>
    <p:sldLayoutId id="2147483691" r:id="rId17"/>
    <p:sldLayoutId id="2147483681" r:id="rId18"/>
    <p:sldLayoutId id="2147483682" r:id="rId19"/>
    <p:sldLayoutId id="2147483655" r:id="rId20"/>
    <p:sldLayoutId id="2147483684" r:id="rId21"/>
    <p:sldLayoutId id="2147483685" r:id="rId22"/>
    <p:sldLayoutId id="2147483686" r:id="rId23"/>
    <p:sldLayoutId id="2147483687" r:id="rId24"/>
    <p:sldLayoutId id="2147483650" r:id="rId25"/>
    <p:sldLayoutId id="2147483657" r:id="rId26"/>
    <p:sldLayoutId id="2147483696" r:id="rId27"/>
    <p:sldLayoutId id="2147483697" r:id="rId28"/>
    <p:sldLayoutId id="2147483698" r:id="rId29"/>
    <p:sldLayoutId id="2147483699" r:id="rId30"/>
    <p:sldLayoutId id="2147483654" r:id="rId31"/>
    <p:sldLayoutId id="2147483668" r:id="rId32"/>
    <p:sldLayoutId id="2147483669" r:id="rId33"/>
    <p:sldLayoutId id="2147483674"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7FFF46EF_6A54B07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38.jpeg"/><Relationship Id="rId7"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2.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3.xml"/><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18.jpeg"/><Relationship Id="rId5" Type="http://schemas.openxmlformats.org/officeDocument/2006/relationships/diagramQuickStyle" Target="../diagrams/quickStyle1.xml"/><Relationship Id="rId15" Type="http://schemas.openxmlformats.org/officeDocument/2006/relationships/image" Target="../media/image22.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diagramLayout" Target="../diagrams/layout1.xml"/><Relationship Id="rId9" Type="http://schemas.openxmlformats.org/officeDocument/2006/relationships/image" Target="../media/image16.jpe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2513-D86A-4454-5F38-386ACECA3300}"/>
              </a:ext>
            </a:extLst>
          </p:cNvPr>
          <p:cNvSpPr>
            <a:spLocks noGrp="1"/>
          </p:cNvSpPr>
          <p:nvPr>
            <p:ph type="title"/>
          </p:nvPr>
        </p:nvSpPr>
        <p:spPr/>
        <p:txBody>
          <a:bodyPr/>
          <a:lstStyle/>
          <a:p>
            <a:r>
              <a:rPr lang="en-US"/>
              <a:t>Town Hall Meeting</a:t>
            </a:r>
          </a:p>
        </p:txBody>
      </p:sp>
      <p:sp>
        <p:nvSpPr>
          <p:cNvPr id="3" name="Text Placeholder 2">
            <a:extLst>
              <a:ext uri="{FF2B5EF4-FFF2-40B4-BE49-F238E27FC236}">
                <a16:creationId xmlns:a16="http://schemas.microsoft.com/office/drawing/2014/main" id="{675CE174-5537-0069-1DED-FC8ACFB7B69A}"/>
              </a:ext>
            </a:extLst>
          </p:cNvPr>
          <p:cNvSpPr>
            <a:spLocks noGrp="1"/>
          </p:cNvSpPr>
          <p:nvPr>
            <p:ph type="body" idx="1"/>
          </p:nvPr>
        </p:nvSpPr>
        <p:spPr/>
        <p:txBody>
          <a:bodyPr lIns="0" tIns="0" rIns="0" bIns="0" anchor="t">
            <a:normAutofit/>
          </a:bodyPr>
          <a:lstStyle/>
          <a:p>
            <a:r>
              <a:rPr lang="en-US">
                <a:latin typeface="Figtree Medium"/>
              </a:rPr>
              <a:t>11 January 2026</a:t>
            </a:r>
          </a:p>
        </p:txBody>
      </p:sp>
    </p:spTree>
    <p:extLst>
      <p:ext uri="{BB962C8B-B14F-4D97-AF65-F5344CB8AC3E}">
        <p14:creationId xmlns:p14="http://schemas.microsoft.com/office/powerpoint/2010/main" val="99451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D8E42-1B57-A0F5-31F6-32D213B5938E}"/>
              </a:ext>
            </a:extLst>
          </p:cNvPr>
          <p:cNvSpPr>
            <a:spLocks noGrp="1"/>
          </p:cNvSpPr>
          <p:nvPr>
            <p:ph type="title"/>
          </p:nvPr>
        </p:nvSpPr>
        <p:spPr/>
        <p:txBody>
          <a:bodyPr/>
          <a:lstStyle/>
          <a:p>
            <a:r>
              <a:rPr lang="en-US" dirty="0"/>
              <a:t>Board-Directed Committee Term Limits</a:t>
            </a:r>
          </a:p>
        </p:txBody>
      </p:sp>
      <p:sp>
        <p:nvSpPr>
          <p:cNvPr id="3" name="Content Placeholder 2">
            <a:extLst>
              <a:ext uri="{FF2B5EF4-FFF2-40B4-BE49-F238E27FC236}">
                <a16:creationId xmlns:a16="http://schemas.microsoft.com/office/drawing/2014/main" id="{D2BB4936-20C7-AE51-0792-508F15DDEE5D}"/>
              </a:ext>
            </a:extLst>
          </p:cNvPr>
          <p:cNvSpPr>
            <a:spLocks noGrp="1"/>
          </p:cNvSpPr>
          <p:nvPr>
            <p:ph idx="1"/>
          </p:nvPr>
        </p:nvSpPr>
        <p:spPr>
          <a:xfrm>
            <a:off x="517590" y="1544915"/>
            <a:ext cx="11672293" cy="4517305"/>
          </a:xfrm>
        </p:spPr>
        <p:txBody>
          <a:bodyPr lIns="0" tIns="0" rIns="0" bIns="0" numCol="1" anchor="t">
            <a:noAutofit/>
          </a:bodyPr>
          <a:lstStyle/>
          <a:p>
            <a:r>
              <a:rPr lang="en-US" sz="2400" dirty="0">
                <a:latin typeface="Figtree"/>
              </a:rPr>
              <a:t>Board of Trustees and Council of Directors approved a bylaw change that imposed term limits on the chairs (two 3-year terms) and at-large members </a:t>
            </a:r>
            <a:br>
              <a:rPr lang="en-US" sz="2400" dirty="0">
                <a:latin typeface="Figtree"/>
              </a:rPr>
            </a:br>
            <a:r>
              <a:rPr lang="en-US" sz="2400" dirty="0">
                <a:latin typeface="Figtree"/>
              </a:rPr>
              <a:t>(six 1-year terms).</a:t>
            </a:r>
            <a:endParaRPr lang="en-US" sz="2400" dirty="0"/>
          </a:p>
          <a:p>
            <a:endParaRPr lang="en-US" sz="2400" dirty="0">
              <a:latin typeface="Figtree"/>
            </a:endParaRPr>
          </a:p>
          <a:p>
            <a:r>
              <a:rPr lang="en-US" sz="2400" dirty="0">
                <a:latin typeface="Figtree"/>
              </a:rPr>
              <a:t>To ease transitions, some waivers were granted, upon request.</a:t>
            </a:r>
          </a:p>
          <a:p>
            <a:endParaRPr lang="en-US" sz="2400" dirty="0"/>
          </a:p>
          <a:p>
            <a:r>
              <a:rPr lang="en-US" sz="2400" dirty="0">
                <a:latin typeface="Figtree"/>
              </a:rPr>
              <a:t>The affected committees are:</a:t>
            </a:r>
            <a:endParaRPr lang="en-US" sz="2400" dirty="0"/>
          </a:p>
          <a:p>
            <a:pPr>
              <a:tabLst>
                <a:tab pos="5948363" algn="l"/>
              </a:tabLst>
            </a:pPr>
            <a:r>
              <a:rPr lang="en-US" sz="2400" dirty="0">
                <a:latin typeface="Figtree"/>
              </a:rPr>
              <a:t>  - Committee on Higher Education	- Ethics Committee</a:t>
            </a:r>
            <a:endParaRPr lang="en-US" sz="2400" dirty="0"/>
          </a:p>
          <a:p>
            <a:pPr>
              <a:tabLst>
                <a:tab pos="5948363" algn="l"/>
              </a:tabLst>
            </a:pPr>
            <a:r>
              <a:rPr lang="en-US" sz="2400" dirty="0">
                <a:latin typeface="Figtree"/>
              </a:rPr>
              <a:t>  - Honors and Awards Committee     	- Public Policy Committee</a:t>
            </a:r>
            <a:endParaRPr lang="en-US" sz="2400" dirty="0"/>
          </a:p>
          <a:p>
            <a:pPr>
              <a:tabLst>
                <a:tab pos="5948363" algn="l"/>
              </a:tabLst>
            </a:pPr>
            <a:r>
              <a:rPr lang="en-US" sz="2400" dirty="0">
                <a:latin typeface="Figtree"/>
              </a:rPr>
              <a:t>  - Publications Committee	- Standards Steering Committees </a:t>
            </a:r>
            <a:br>
              <a:rPr lang="en-US" sz="2400" dirty="0"/>
            </a:br>
            <a:endParaRPr lang="en-US" sz="2400" dirty="0"/>
          </a:p>
          <a:p>
            <a:pPr indent="-285750">
              <a:buFontTx/>
              <a:buNone/>
              <a:tabLst>
                <a:tab pos="5543550" algn="l"/>
              </a:tabLst>
            </a:pPr>
            <a:endParaRPr lang="en-US" sz="2400" dirty="0"/>
          </a:p>
          <a:p>
            <a:pPr indent="-285750">
              <a:tabLst>
                <a:tab pos="5543550" algn="l"/>
              </a:tabLst>
            </a:pPr>
            <a:endParaRPr lang="en-US" sz="2400" dirty="0"/>
          </a:p>
        </p:txBody>
      </p:sp>
    </p:spTree>
    <p:extLst>
      <p:ext uri="{BB962C8B-B14F-4D97-AF65-F5344CB8AC3E}">
        <p14:creationId xmlns:p14="http://schemas.microsoft.com/office/powerpoint/2010/main" val="1783935089"/>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59BA8-ADB8-B941-EFB8-16DD64C67D2F}"/>
            </a:ext>
          </a:extLst>
        </p:cNvPr>
        <p:cNvGrpSpPr/>
        <p:nvPr/>
      </p:nvGrpSpPr>
      <p:grpSpPr>
        <a:xfrm>
          <a:off x="0" y="0"/>
          <a:ext cx="0" cy="0"/>
          <a:chOff x="0" y="0"/>
          <a:chExt cx="0" cy="0"/>
        </a:xfrm>
      </p:grpSpPr>
      <p:pic>
        <p:nvPicPr>
          <p:cNvPr id="5" name="Picture 4" descr="A group of people's portraits&#10;&#10;AI-generated content may be incorrect.">
            <a:extLst>
              <a:ext uri="{FF2B5EF4-FFF2-40B4-BE49-F238E27FC236}">
                <a16:creationId xmlns:a16="http://schemas.microsoft.com/office/drawing/2014/main" id="{E455F97E-6A26-71B6-3E77-FD92E3589BFF}"/>
              </a:ext>
            </a:extLst>
          </p:cNvPr>
          <p:cNvPicPr>
            <a:picLocks noChangeAspect="1"/>
          </p:cNvPicPr>
          <p:nvPr/>
        </p:nvPicPr>
        <p:blipFill>
          <a:blip r:embed="rId3"/>
          <a:srcRect l="-7" t="-92" r="6" b="-177"/>
          <a:stretch>
            <a:fillRect/>
          </a:stretch>
        </p:blipFill>
        <p:spPr>
          <a:xfrm>
            <a:off x="6903" y="-798"/>
            <a:ext cx="12897074" cy="7281739"/>
          </a:xfrm>
          <a:prstGeom prst="rect">
            <a:avLst/>
          </a:prstGeom>
        </p:spPr>
      </p:pic>
      <p:sp>
        <p:nvSpPr>
          <p:cNvPr id="2" name="Title 1">
            <a:extLst>
              <a:ext uri="{FF2B5EF4-FFF2-40B4-BE49-F238E27FC236}">
                <a16:creationId xmlns:a16="http://schemas.microsoft.com/office/drawing/2014/main" id="{09E97693-DFD5-08A3-0347-A56A89678FB1}"/>
              </a:ext>
            </a:extLst>
          </p:cNvPr>
          <p:cNvSpPr>
            <a:spLocks noGrp="1"/>
          </p:cNvSpPr>
          <p:nvPr>
            <p:ph type="title"/>
          </p:nvPr>
        </p:nvSpPr>
        <p:spPr>
          <a:xfrm>
            <a:off x="399133" y="783283"/>
            <a:ext cx="10933500" cy="658707"/>
          </a:xfrm>
        </p:spPr>
        <p:txBody>
          <a:bodyPr anchor="t"/>
          <a:lstStyle/>
          <a:p>
            <a:r>
              <a:rPr lang="en-US" sz="3200" dirty="0">
                <a:latin typeface="Figtree SemiBold"/>
              </a:rPr>
              <a:t>2026 Honorary Fellows and Fellows</a:t>
            </a:r>
            <a:br>
              <a:rPr lang="en-US" dirty="0"/>
            </a:br>
            <a:endParaRPr lang="en-US" dirty="0">
              <a:latin typeface="Figtree" pitchFamily="2" charset="0"/>
            </a:endParaRPr>
          </a:p>
        </p:txBody>
      </p:sp>
      <p:sp>
        <p:nvSpPr>
          <p:cNvPr id="3" name="Content Placeholder 2">
            <a:extLst>
              <a:ext uri="{FF2B5EF4-FFF2-40B4-BE49-F238E27FC236}">
                <a16:creationId xmlns:a16="http://schemas.microsoft.com/office/drawing/2014/main" id="{E57B1A53-DE88-10E0-78AC-2C24CC33EE28}"/>
              </a:ext>
            </a:extLst>
          </p:cNvPr>
          <p:cNvSpPr>
            <a:spLocks noGrp="1"/>
          </p:cNvSpPr>
          <p:nvPr>
            <p:ph idx="1"/>
          </p:nvPr>
        </p:nvSpPr>
        <p:spPr>
          <a:xfrm>
            <a:off x="815866" y="1705757"/>
            <a:ext cx="10933500" cy="3555519"/>
          </a:xfrm>
        </p:spPr>
        <p:txBody>
          <a:bodyPr lIns="0" tIns="0" rIns="0" bIns="0" anchor="t">
            <a:noAutofit/>
          </a:bodyPr>
          <a:lstStyle/>
          <a:p>
            <a:pPr>
              <a:lnSpc>
                <a:spcPct val="100000"/>
              </a:lnSpc>
              <a:spcBef>
                <a:spcPts val="0"/>
              </a:spcBef>
              <a:spcAft>
                <a:spcPts val="600"/>
              </a:spcAft>
            </a:pPr>
            <a:r>
              <a:rPr lang="en-US" sz="2400">
                <a:solidFill>
                  <a:srgbClr val="FFFFFF"/>
                </a:solidFill>
                <a:latin typeface="Figtree"/>
              </a:rPr>
              <a:t> </a:t>
            </a:r>
            <a:endParaRPr lang="en-US" sz="2400" kern="100">
              <a:latin typeface="Figtree"/>
              <a:ea typeface="Aptos" panose="020B0004020202020204" pitchFamily="34" charset="0"/>
              <a:cs typeface="Times New Roman"/>
            </a:endParaRPr>
          </a:p>
        </p:txBody>
      </p:sp>
    </p:spTree>
    <p:extLst>
      <p:ext uri="{BB962C8B-B14F-4D97-AF65-F5344CB8AC3E}">
        <p14:creationId xmlns:p14="http://schemas.microsoft.com/office/powerpoint/2010/main" val="3297111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97BC3-FFCF-9C4A-E01F-D0AC3018D1F9}"/>
            </a:ext>
          </a:extLst>
        </p:cNvPr>
        <p:cNvGrpSpPr/>
        <p:nvPr/>
      </p:nvGrpSpPr>
      <p:grpSpPr>
        <a:xfrm>
          <a:off x="0" y="0"/>
          <a:ext cx="0" cy="0"/>
          <a:chOff x="0" y="0"/>
          <a:chExt cx="0" cy="0"/>
        </a:xfrm>
      </p:grpSpPr>
      <p:pic>
        <p:nvPicPr>
          <p:cNvPr id="6" name="Picture 5" descr="A group of people in different poses&#10;&#10;AI-generated content may be incorrect.">
            <a:extLst>
              <a:ext uri="{FF2B5EF4-FFF2-40B4-BE49-F238E27FC236}">
                <a16:creationId xmlns:a16="http://schemas.microsoft.com/office/drawing/2014/main" id="{D522EA0F-7E78-D16F-41CA-2D1C42506D85}"/>
              </a:ext>
            </a:extLst>
          </p:cNvPr>
          <p:cNvPicPr>
            <a:picLocks noChangeAspect="1"/>
          </p:cNvPicPr>
          <p:nvPr/>
        </p:nvPicPr>
        <p:blipFill>
          <a:blip r:embed="rId3"/>
          <a:stretch>
            <a:fillRect/>
          </a:stretch>
        </p:blipFill>
        <p:spPr>
          <a:xfrm>
            <a:off x="12864" y="171808"/>
            <a:ext cx="12179302" cy="6858000"/>
          </a:xfrm>
          <a:prstGeom prst="rect">
            <a:avLst/>
          </a:prstGeom>
        </p:spPr>
      </p:pic>
      <p:sp>
        <p:nvSpPr>
          <p:cNvPr id="2" name="Title 1">
            <a:extLst>
              <a:ext uri="{FF2B5EF4-FFF2-40B4-BE49-F238E27FC236}">
                <a16:creationId xmlns:a16="http://schemas.microsoft.com/office/drawing/2014/main" id="{24B9569A-2005-D8E1-FF0B-954FDC1055DE}"/>
              </a:ext>
            </a:extLst>
          </p:cNvPr>
          <p:cNvSpPr>
            <a:spLocks noGrp="1"/>
          </p:cNvSpPr>
          <p:nvPr>
            <p:ph type="title"/>
          </p:nvPr>
        </p:nvSpPr>
        <p:spPr>
          <a:xfrm>
            <a:off x="399133" y="783283"/>
            <a:ext cx="10933500" cy="658707"/>
          </a:xfrm>
        </p:spPr>
        <p:txBody>
          <a:bodyPr anchor="t"/>
          <a:lstStyle/>
          <a:p>
            <a:r>
              <a:rPr lang="en-US" sz="3200" dirty="0">
                <a:latin typeface="Figtree SemiBold"/>
              </a:rPr>
              <a:t>2026 Premier Award Recipients</a:t>
            </a:r>
            <a:r>
              <a:rPr lang="en-US" sz="3200" dirty="0">
                <a:solidFill>
                  <a:srgbClr val="FFFF00"/>
                </a:solidFill>
                <a:latin typeface="Figtree SemiBold"/>
              </a:rPr>
              <a:t> </a:t>
            </a:r>
            <a:br>
              <a:rPr lang="en-US" dirty="0"/>
            </a:br>
            <a:endParaRPr lang="en-US" dirty="0">
              <a:latin typeface="Figtree" pitchFamily="2" charset="0"/>
            </a:endParaRPr>
          </a:p>
        </p:txBody>
      </p:sp>
      <p:sp>
        <p:nvSpPr>
          <p:cNvPr id="3" name="Content Placeholder 2">
            <a:extLst>
              <a:ext uri="{FF2B5EF4-FFF2-40B4-BE49-F238E27FC236}">
                <a16:creationId xmlns:a16="http://schemas.microsoft.com/office/drawing/2014/main" id="{A998E4B1-C59D-15BC-1E4D-9EAC858D08CC}"/>
              </a:ext>
            </a:extLst>
          </p:cNvPr>
          <p:cNvSpPr>
            <a:spLocks noGrp="1"/>
          </p:cNvSpPr>
          <p:nvPr>
            <p:ph idx="1"/>
          </p:nvPr>
        </p:nvSpPr>
        <p:spPr>
          <a:xfrm>
            <a:off x="815866" y="1705757"/>
            <a:ext cx="10933500" cy="3555519"/>
          </a:xfrm>
        </p:spPr>
        <p:txBody>
          <a:bodyPr lIns="0" tIns="0" rIns="0" bIns="0" anchor="t">
            <a:noAutofit/>
          </a:bodyPr>
          <a:lstStyle/>
          <a:p>
            <a:pPr>
              <a:lnSpc>
                <a:spcPct val="100000"/>
              </a:lnSpc>
              <a:spcBef>
                <a:spcPts val="0"/>
              </a:spcBef>
              <a:spcAft>
                <a:spcPts val="600"/>
              </a:spcAft>
            </a:pPr>
            <a:r>
              <a:rPr lang="en-US" sz="2400">
                <a:solidFill>
                  <a:srgbClr val="FFFFFF"/>
                </a:solidFill>
                <a:latin typeface="Figtree"/>
              </a:rPr>
              <a:t> </a:t>
            </a:r>
            <a:endParaRPr lang="en-US" sz="2400" kern="100">
              <a:latin typeface="Figtree"/>
              <a:ea typeface="Aptos" panose="020B0004020202020204" pitchFamily="34" charset="0"/>
              <a:cs typeface="Times New Roman"/>
            </a:endParaRPr>
          </a:p>
        </p:txBody>
      </p:sp>
    </p:spTree>
    <p:extLst>
      <p:ext uri="{BB962C8B-B14F-4D97-AF65-F5344CB8AC3E}">
        <p14:creationId xmlns:p14="http://schemas.microsoft.com/office/powerpoint/2010/main" val="3031846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6F2C-BFF0-6ED4-6B3C-8F96B88BE406}"/>
              </a:ext>
            </a:extLst>
          </p:cNvPr>
          <p:cNvSpPr>
            <a:spLocks noGrp="1"/>
          </p:cNvSpPr>
          <p:nvPr>
            <p:ph type="title"/>
          </p:nvPr>
        </p:nvSpPr>
        <p:spPr/>
        <p:txBody>
          <a:bodyPr/>
          <a:lstStyle/>
          <a:p>
            <a:r>
              <a:rPr lang="en-US">
                <a:latin typeface="Figtree"/>
              </a:rPr>
              <a:t>Institute Update</a:t>
            </a:r>
            <a:endParaRPr lang="en-US"/>
          </a:p>
        </p:txBody>
      </p:sp>
      <p:sp>
        <p:nvSpPr>
          <p:cNvPr id="3" name="Text Placeholder 2">
            <a:extLst>
              <a:ext uri="{FF2B5EF4-FFF2-40B4-BE49-F238E27FC236}">
                <a16:creationId xmlns:a16="http://schemas.microsoft.com/office/drawing/2014/main" id="{635768F0-CA49-83D6-4FCD-B3B6B4F29C18}"/>
              </a:ext>
            </a:extLst>
          </p:cNvPr>
          <p:cNvSpPr>
            <a:spLocks noGrp="1"/>
          </p:cNvSpPr>
          <p:nvPr>
            <p:ph type="body" idx="1"/>
          </p:nvPr>
        </p:nvSpPr>
        <p:spPr/>
        <p:txBody>
          <a:bodyPr/>
          <a:lstStyle/>
          <a:p>
            <a:r>
              <a:rPr lang="en-US"/>
              <a:t>Clay Mowry, CEO</a:t>
            </a:r>
          </a:p>
        </p:txBody>
      </p:sp>
    </p:spTree>
    <p:extLst>
      <p:ext uri="{BB962C8B-B14F-4D97-AF65-F5344CB8AC3E}">
        <p14:creationId xmlns:p14="http://schemas.microsoft.com/office/powerpoint/2010/main" val="403704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1C2D-16DF-93DE-F022-BEDBDF829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169CB-978E-9C18-FFAB-BF17321FA331}"/>
              </a:ext>
            </a:extLst>
          </p:cNvPr>
          <p:cNvSpPr>
            <a:spLocks noGrp="1"/>
          </p:cNvSpPr>
          <p:nvPr>
            <p:ph type="title"/>
          </p:nvPr>
        </p:nvSpPr>
        <p:spPr>
          <a:xfrm>
            <a:off x="582166" y="662176"/>
            <a:ext cx="11318000" cy="1169207"/>
          </a:xfrm>
        </p:spPr>
        <p:txBody>
          <a:bodyPr anchor="t"/>
          <a:lstStyle/>
          <a:p>
            <a:r>
              <a:rPr lang="en-US" sz="4400">
                <a:latin typeface="Figtree"/>
              </a:rPr>
              <a:t>Institute </a:t>
            </a:r>
            <a:r>
              <a:rPr lang="en-US">
                <a:latin typeface="Figtree"/>
              </a:rPr>
              <a:t>Financials FY25 </a:t>
            </a:r>
            <a:r>
              <a:rPr lang="en-US" sz="3200">
                <a:latin typeface="Figtree"/>
              </a:rPr>
              <a:t>(000s)</a:t>
            </a:r>
            <a:endParaRPr lang="en-US" sz="3200">
              <a:latin typeface="Figtree" pitchFamily="2" charset="0"/>
            </a:endParaRPr>
          </a:p>
        </p:txBody>
      </p:sp>
      <p:pic>
        <p:nvPicPr>
          <p:cNvPr id="4" name="Picture 3" descr="A close-up of a financial statement&#10;&#10;AI-generated content may be incorrect.">
            <a:extLst>
              <a:ext uri="{FF2B5EF4-FFF2-40B4-BE49-F238E27FC236}">
                <a16:creationId xmlns:a16="http://schemas.microsoft.com/office/drawing/2014/main" id="{A42046C1-2C53-A2C1-CB1E-5489BA75F712}"/>
              </a:ext>
            </a:extLst>
          </p:cNvPr>
          <p:cNvPicPr>
            <a:picLocks noChangeAspect="1"/>
          </p:cNvPicPr>
          <p:nvPr/>
        </p:nvPicPr>
        <p:blipFill>
          <a:blip r:embed="rId3"/>
          <a:stretch>
            <a:fillRect/>
          </a:stretch>
        </p:blipFill>
        <p:spPr>
          <a:xfrm>
            <a:off x="1992965" y="1507470"/>
            <a:ext cx="7255810" cy="4748494"/>
          </a:xfrm>
          <a:prstGeom prst="rect">
            <a:avLst/>
          </a:prstGeom>
        </p:spPr>
      </p:pic>
    </p:spTree>
    <p:extLst>
      <p:ext uri="{BB962C8B-B14F-4D97-AF65-F5344CB8AC3E}">
        <p14:creationId xmlns:p14="http://schemas.microsoft.com/office/powerpoint/2010/main" val="904964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5C93-0FC1-FB26-1244-8A54C53BB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C2551-4549-58BE-D5D4-D9C9D30CDA0C}"/>
              </a:ext>
            </a:extLst>
          </p:cNvPr>
          <p:cNvSpPr>
            <a:spLocks noGrp="1"/>
          </p:cNvSpPr>
          <p:nvPr>
            <p:ph type="title"/>
          </p:nvPr>
        </p:nvSpPr>
        <p:spPr>
          <a:xfrm>
            <a:off x="582166" y="662176"/>
            <a:ext cx="11318000" cy="1169207"/>
          </a:xfrm>
        </p:spPr>
        <p:txBody>
          <a:bodyPr anchor="t"/>
          <a:lstStyle/>
          <a:p>
            <a:r>
              <a:rPr lang="en-US" sz="4400">
                <a:latin typeface="Figtree"/>
              </a:rPr>
              <a:t>Institute </a:t>
            </a:r>
            <a:r>
              <a:rPr lang="en-US">
                <a:latin typeface="Figtree"/>
              </a:rPr>
              <a:t>Financials FY26Nov </a:t>
            </a:r>
            <a:r>
              <a:rPr lang="en-US" sz="3200">
                <a:latin typeface="Figtree"/>
              </a:rPr>
              <a:t>(000s)</a:t>
            </a:r>
            <a:endParaRPr lang="en-US" sz="3200">
              <a:latin typeface="Figtree" pitchFamily="2" charset="0"/>
            </a:endParaRPr>
          </a:p>
        </p:txBody>
      </p:sp>
      <p:pic>
        <p:nvPicPr>
          <p:cNvPr id="8" name="Picture 7" descr="A close-up of a financial statement&#10;&#10;AI-generated content may be incorrect.">
            <a:extLst>
              <a:ext uri="{FF2B5EF4-FFF2-40B4-BE49-F238E27FC236}">
                <a16:creationId xmlns:a16="http://schemas.microsoft.com/office/drawing/2014/main" id="{361D7B28-068D-3FD4-FD6A-874778F3A33B}"/>
              </a:ext>
            </a:extLst>
          </p:cNvPr>
          <p:cNvPicPr>
            <a:picLocks noChangeAspect="1"/>
          </p:cNvPicPr>
          <p:nvPr/>
        </p:nvPicPr>
        <p:blipFill>
          <a:blip r:embed="rId3"/>
          <a:stretch>
            <a:fillRect/>
          </a:stretch>
        </p:blipFill>
        <p:spPr>
          <a:xfrm>
            <a:off x="1929155" y="1506039"/>
            <a:ext cx="7430621" cy="4599455"/>
          </a:xfrm>
          <a:prstGeom prst="rect">
            <a:avLst/>
          </a:prstGeom>
        </p:spPr>
      </p:pic>
    </p:spTree>
    <p:extLst>
      <p:ext uri="{BB962C8B-B14F-4D97-AF65-F5344CB8AC3E}">
        <p14:creationId xmlns:p14="http://schemas.microsoft.com/office/powerpoint/2010/main" val="72847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185B-01FF-A5C6-68D6-D0AA72250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FAE2C-E795-2693-E8FF-79ED2DA7EEB1}"/>
              </a:ext>
            </a:extLst>
          </p:cNvPr>
          <p:cNvSpPr>
            <a:spLocks noGrp="1"/>
          </p:cNvSpPr>
          <p:nvPr>
            <p:ph type="title"/>
          </p:nvPr>
        </p:nvSpPr>
        <p:spPr>
          <a:xfrm>
            <a:off x="517590" y="365125"/>
            <a:ext cx="11318000" cy="1169207"/>
          </a:xfrm>
        </p:spPr>
        <p:txBody>
          <a:bodyPr lIns="0" tIns="0" rIns="0" bIns="0" anchor="ctr">
            <a:normAutofit/>
          </a:bodyPr>
          <a:lstStyle/>
          <a:p>
            <a:r>
              <a:rPr lang="en-US" b="1" i="0" kern="1200">
                <a:latin typeface="Figtree SemiBold"/>
              </a:rPr>
              <a:t>Welcome</a:t>
            </a:r>
            <a:r>
              <a:rPr lang="en-US">
                <a:latin typeface="Figtree SemiBold"/>
              </a:rPr>
              <a:t> New Staff </a:t>
            </a:r>
            <a:endParaRPr lang="en-US" b="1" i="0" kern="1200">
              <a:latin typeface="Figtree SemiBold"/>
            </a:endParaRPr>
          </a:p>
        </p:txBody>
      </p:sp>
      <p:pic>
        <p:nvPicPr>
          <p:cNvPr id="3" name="Picture 2" descr="A person in a purple shirt and tie&#10;&#10;AI-generated content may be incorrect.">
            <a:extLst>
              <a:ext uri="{FF2B5EF4-FFF2-40B4-BE49-F238E27FC236}">
                <a16:creationId xmlns:a16="http://schemas.microsoft.com/office/drawing/2014/main" id="{64DFAC49-9210-074B-41F9-8520AC817F08}"/>
              </a:ext>
            </a:extLst>
          </p:cNvPr>
          <p:cNvPicPr>
            <a:picLocks noChangeAspect="1"/>
          </p:cNvPicPr>
          <p:nvPr/>
        </p:nvPicPr>
        <p:blipFill>
          <a:blip r:embed="rId2"/>
          <a:srcRect l="26247" r="26247"/>
          <a:stretch>
            <a:fillRect/>
          </a:stretch>
        </p:blipFill>
        <p:spPr>
          <a:xfrm>
            <a:off x="838200" y="1825596"/>
            <a:ext cx="845908" cy="1780658"/>
          </a:xfrm>
          <a:prstGeom prst="rect">
            <a:avLst/>
          </a:prstGeom>
          <a:noFill/>
          <a:ln w="12700">
            <a:solidFill>
              <a:schemeClr val="bg1"/>
            </a:solidFill>
          </a:ln>
        </p:spPr>
      </p:pic>
      <p:sp>
        <p:nvSpPr>
          <p:cNvPr id="7" name="TextBox 6">
            <a:extLst>
              <a:ext uri="{FF2B5EF4-FFF2-40B4-BE49-F238E27FC236}">
                <a16:creationId xmlns:a16="http://schemas.microsoft.com/office/drawing/2014/main" id="{BF8DD234-ACD9-5DAE-1CB1-0736FF153370}"/>
              </a:ext>
            </a:extLst>
          </p:cNvPr>
          <p:cNvSpPr txBox="1"/>
          <p:nvPr/>
        </p:nvSpPr>
        <p:spPr>
          <a:xfrm>
            <a:off x="4840294" y="1843178"/>
            <a:ext cx="2020205" cy="738664"/>
          </a:xfrm>
          <a:prstGeom prst="rect">
            <a:avLst/>
          </a:prstGeom>
          <a:noFill/>
        </p:spPr>
        <p:txBody>
          <a:bodyPr wrap="square" lIns="91440" tIns="45720" rIns="91440" bIns="45720" anchor="t">
            <a:spAutoFit/>
          </a:bodyPr>
          <a:lstStyle/>
          <a:p>
            <a:r>
              <a:rPr lang="en-US" sz="1400">
                <a:solidFill>
                  <a:schemeClr val="bg1"/>
                </a:solidFill>
                <a:latin typeface="Figtree"/>
              </a:rPr>
              <a:t>Ben McRae</a:t>
            </a:r>
            <a:endParaRPr lang="en-US"/>
          </a:p>
          <a:p>
            <a:r>
              <a:rPr lang="en-US" sz="1400">
                <a:solidFill>
                  <a:schemeClr val="bg1"/>
                </a:solidFill>
                <a:latin typeface="Figtree"/>
              </a:rPr>
              <a:t>Senior Web Developer</a:t>
            </a:r>
          </a:p>
          <a:p>
            <a:r>
              <a:rPr lang="en-US" sz="1400">
                <a:solidFill>
                  <a:schemeClr val="bg1"/>
                </a:solidFill>
                <a:latin typeface="Figtree"/>
              </a:rPr>
              <a:t>11/17/2025</a:t>
            </a:r>
          </a:p>
        </p:txBody>
      </p:sp>
      <p:pic>
        <p:nvPicPr>
          <p:cNvPr id="8" name="Picture Placeholder 5" descr="A person wearing a hat and vest&#10;&#10;AI-generated content may be incorrect.">
            <a:extLst>
              <a:ext uri="{FF2B5EF4-FFF2-40B4-BE49-F238E27FC236}">
                <a16:creationId xmlns:a16="http://schemas.microsoft.com/office/drawing/2014/main" id="{1F90A326-AE54-C6A8-D2E9-7B61442C11EE}"/>
              </a:ext>
            </a:extLst>
          </p:cNvPr>
          <p:cNvPicPr>
            <a:picLocks noChangeAspect="1"/>
          </p:cNvPicPr>
          <p:nvPr/>
        </p:nvPicPr>
        <p:blipFill>
          <a:blip r:embed="rId3"/>
          <a:srcRect l="25434" r="25434"/>
          <a:stretch>
            <a:fillRect/>
          </a:stretch>
        </p:blipFill>
        <p:spPr>
          <a:xfrm>
            <a:off x="3894640" y="1854248"/>
            <a:ext cx="851693" cy="1733502"/>
          </a:xfrm>
          <a:prstGeom prst="rect">
            <a:avLst/>
          </a:prstGeom>
          <a:noFill/>
          <a:ln w="12700">
            <a:solidFill>
              <a:schemeClr val="bg1"/>
            </a:solidFill>
          </a:ln>
        </p:spPr>
      </p:pic>
      <p:pic>
        <p:nvPicPr>
          <p:cNvPr id="9" name="Picture 8" descr="A person smiling at camera&#10;&#10;AI-generated content may be incorrect.">
            <a:extLst>
              <a:ext uri="{FF2B5EF4-FFF2-40B4-BE49-F238E27FC236}">
                <a16:creationId xmlns:a16="http://schemas.microsoft.com/office/drawing/2014/main" id="{C29BB1D3-3FB8-0B0D-35B5-129149B56F4D}"/>
              </a:ext>
            </a:extLst>
          </p:cNvPr>
          <p:cNvPicPr>
            <a:picLocks noChangeAspect="1"/>
          </p:cNvPicPr>
          <p:nvPr/>
        </p:nvPicPr>
        <p:blipFill>
          <a:blip r:embed="rId4"/>
          <a:srcRect l="30540" t="4778" r="23030" b="26978"/>
          <a:stretch>
            <a:fillRect/>
          </a:stretch>
        </p:blipFill>
        <p:spPr>
          <a:xfrm>
            <a:off x="6860499" y="1854620"/>
            <a:ext cx="1007972" cy="1733130"/>
          </a:xfrm>
          <a:prstGeom prst="rect">
            <a:avLst/>
          </a:prstGeom>
          <a:noFill/>
          <a:ln w="12700">
            <a:solidFill>
              <a:schemeClr val="bg1"/>
            </a:solidFill>
          </a:ln>
        </p:spPr>
      </p:pic>
      <p:sp>
        <p:nvSpPr>
          <p:cNvPr id="12" name="TextBox 11">
            <a:extLst>
              <a:ext uri="{FF2B5EF4-FFF2-40B4-BE49-F238E27FC236}">
                <a16:creationId xmlns:a16="http://schemas.microsoft.com/office/drawing/2014/main" id="{1B6B1764-CD1B-46CC-9D7D-07A9B82A3A78}"/>
              </a:ext>
            </a:extLst>
          </p:cNvPr>
          <p:cNvSpPr txBox="1"/>
          <p:nvPr/>
        </p:nvSpPr>
        <p:spPr>
          <a:xfrm>
            <a:off x="7875336" y="1846453"/>
            <a:ext cx="4316664" cy="954107"/>
          </a:xfrm>
          <a:prstGeom prst="rect">
            <a:avLst/>
          </a:prstGeom>
          <a:noFill/>
        </p:spPr>
        <p:txBody>
          <a:bodyPr wrap="square" lIns="91440" tIns="45720" rIns="91440" bIns="45720" anchor="t">
            <a:spAutoFit/>
          </a:bodyPr>
          <a:lstStyle/>
          <a:p>
            <a:r>
              <a:rPr lang="en-US" sz="1400">
                <a:solidFill>
                  <a:schemeClr val="bg1"/>
                </a:solidFill>
                <a:latin typeface="Figtree"/>
              </a:rPr>
              <a:t>Martina Bruno</a:t>
            </a:r>
            <a:endParaRPr lang="en-US"/>
          </a:p>
          <a:p>
            <a:r>
              <a:rPr lang="en-US" sz="1400">
                <a:solidFill>
                  <a:schemeClr val="bg1"/>
                </a:solidFill>
                <a:latin typeface="Figtree"/>
              </a:rPr>
              <a:t>Senior Manager, Europe, Middle East, and Africa (EMEA)</a:t>
            </a:r>
            <a:endParaRPr lang="en-US" sz="1400" b="0" i="0" kern="1200">
              <a:solidFill>
                <a:schemeClr val="bg1"/>
              </a:solidFill>
              <a:latin typeface="Figtree"/>
            </a:endParaRPr>
          </a:p>
          <a:p>
            <a:r>
              <a:rPr lang="en-US" sz="1400">
                <a:solidFill>
                  <a:schemeClr val="bg1"/>
                </a:solidFill>
                <a:latin typeface="Figtree"/>
              </a:rPr>
              <a:t>11/24/2025</a:t>
            </a:r>
            <a:endParaRPr lang="en-US" sz="1400" b="0" i="0" kern="1200">
              <a:solidFill>
                <a:schemeClr val="bg1"/>
              </a:solidFill>
              <a:latin typeface="Figtree"/>
            </a:endParaRPr>
          </a:p>
        </p:txBody>
      </p:sp>
      <p:sp>
        <p:nvSpPr>
          <p:cNvPr id="4" name="TextBox 3">
            <a:extLst>
              <a:ext uri="{FF2B5EF4-FFF2-40B4-BE49-F238E27FC236}">
                <a16:creationId xmlns:a16="http://schemas.microsoft.com/office/drawing/2014/main" id="{4622B44D-5902-0100-C22F-C10410A0C07C}"/>
              </a:ext>
            </a:extLst>
          </p:cNvPr>
          <p:cNvSpPr txBox="1"/>
          <p:nvPr/>
        </p:nvSpPr>
        <p:spPr>
          <a:xfrm>
            <a:off x="1781175" y="4224924"/>
            <a:ext cx="2057400" cy="1099005"/>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r>
              <a:rPr lang="en-US" sz="1400">
                <a:solidFill>
                  <a:schemeClr val="bg1"/>
                </a:solidFill>
                <a:latin typeface="Figtree"/>
              </a:rPr>
              <a:t>Zafir </a:t>
            </a:r>
            <a:r>
              <a:rPr lang="en-US" sz="1400" err="1">
                <a:solidFill>
                  <a:schemeClr val="bg1"/>
                </a:solidFill>
                <a:latin typeface="Figtree"/>
              </a:rPr>
              <a:t>Alolade</a:t>
            </a:r>
            <a:endParaRPr lang="en-US" sz="1400">
              <a:solidFill>
                <a:schemeClr val="bg1"/>
              </a:solidFill>
              <a:latin typeface="Figtree"/>
            </a:endParaRPr>
          </a:p>
          <a:p>
            <a:r>
              <a:rPr lang="en-US" sz="1400">
                <a:solidFill>
                  <a:schemeClr val="bg1"/>
                </a:solidFill>
                <a:latin typeface="Figtree"/>
              </a:rPr>
              <a:t>Member Engagement Intern</a:t>
            </a:r>
            <a:endParaRPr lang="en-US" sz="1400">
              <a:solidFill>
                <a:srgbClr val="000000"/>
              </a:solidFill>
              <a:latin typeface="Figtree"/>
            </a:endParaRPr>
          </a:p>
          <a:p>
            <a:r>
              <a:rPr lang="en-US" sz="1400">
                <a:solidFill>
                  <a:schemeClr val="bg1"/>
                </a:solidFill>
                <a:latin typeface="Figtree"/>
              </a:rPr>
              <a:t>10/02/2025</a:t>
            </a:r>
            <a:endParaRPr lang="en-US" sz="1400">
              <a:solidFill>
                <a:srgbClr val="000000"/>
              </a:solidFill>
              <a:latin typeface="Figtree"/>
            </a:endParaRPr>
          </a:p>
        </p:txBody>
      </p:sp>
      <p:pic>
        <p:nvPicPr>
          <p:cNvPr id="6" name="Picture 5" descr="A person in a suit and tie&#10;&#10;AI-generated content may be incorrect.">
            <a:extLst>
              <a:ext uri="{FF2B5EF4-FFF2-40B4-BE49-F238E27FC236}">
                <a16:creationId xmlns:a16="http://schemas.microsoft.com/office/drawing/2014/main" id="{285F6647-CFE1-6E30-FED9-B8A792983C74}"/>
              </a:ext>
            </a:extLst>
          </p:cNvPr>
          <p:cNvPicPr>
            <a:picLocks noChangeAspect="1"/>
          </p:cNvPicPr>
          <p:nvPr/>
        </p:nvPicPr>
        <p:blipFill>
          <a:blip r:embed="rId5"/>
          <a:srcRect l="19409" r="19409"/>
          <a:stretch>
            <a:fillRect/>
          </a:stretch>
        </p:blipFill>
        <p:spPr>
          <a:xfrm>
            <a:off x="814540" y="4149691"/>
            <a:ext cx="852204" cy="1793910"/>
          </a:xfrm>
          <a:prstGeom prst="rect">
            <a:avLst/>
          </a:prstGeom>
          <a:noFill/>
          <a:ln w="12700">
            <a:solidFill>
              <a:schemeClr val="bg1"/>
            </a:solidFill>
          </a:ln>
        </p:spPr>
      </p:pic>
      <p:sp>
        <p:nvSpPr>
          <p:cNvPr id="11" name="TextBox 10">
            <a:extLst>
              <a:ext uri="{FF2B5EF4-FFF2-40B4-BE49-F238E27FC236}">
                <a16:creationId xmlns:a16="http://schemas.microsoft.com/office/drawing/2014/main" id="{6C7BCD92-3B44-9CE0-F20E-D52785C0156B}"/>
              </a:ext>
            </a:extLst>
          </p:cNvPr>
          <p:cNvSpPr txBox="1"/>
          <p:nvPr/>
        </p:nvSpPr>
        <p:spPr>
          <a:xfrm>
            <a:off x="4834213" y="4153037"/>
            <a:ext cx="1440779" cy="738664"/>
          </a:xfrm>
          <a:prstGeom prst="rect">
            <a:avLst/>
          </a:prstGeom>
          <a:noFill/>
        </p:spPr>
        <p:txBody>
          <a:bodyPr wrap="square" lIns="91440" tIns="45720" rIns="91440" bIns="45720" anchor="t">
            <a:spAutoFit/>
          </a:bodyPr>
          <a:lstStyle/>
          <a:p>
            <a:r>
              <a:rPr lang="en-US" sz="1400">
                <a:solidFill>
                  <a:schemeClr val="bg1"/>
                </a:solidFill>
                <a:latin typeface="Figtree"/>
              </a:rPr>
              <a:t>Branden Tirona</a:t>
            </a:r>
            <a:endParaRPr lang="en-US"/>
          </a:p>
          <a:p>
            <a:r>
              <a:rPr lang="en-US" sz="1400">
                <a:solidFill>
                  <a:schemeClr val="bg1"/>
                </a:solidFill>
                <a:latin typeface="Figtree"/>
              </a:rPr>
              <a:t>Events Intern</a:t>
            </a:r>
          </a:p>
          <a:p>
            <a:r>
              <a:rPr lang="en-US" sz="1400">
                <a:solidFill>
                  <a:schemeClr val="bg1"/>
                </a:solidFill>
                <a:latin typeface="Figtree"/>
              </a:rPr>
              <a:t>11/11/2025</a:t>
            </a:r>
          </a:p>
        </p:txBody>
      </p:sp>
      <p:pic>
        <p:nvPicPr>
          <p:cNvPr id="13" name="Picture Placeholder 5" descr="A person smiling at the camera&#10;&#10;AI-generated content may be incorrect.">
            <a:extLst>
              <a:ext uri="{FF2B5EF4-FFF2-40B4-BE49-F238E27FC236}">
                <a16:creationId xmlns:a16="http://schemas.microsoft.com/office/drawing/2014/main" id="{87C9516A-8933-6F7B-8040-80A9B0EC49DC}"/>
              </a:ext>
            </a:extLst>
          </p:cNvPr>
          <p:cNvPicPr>
            <a:picLocks noChangeAspect="1"/>
          </p:cNvPicPr>
          <p:nvPr/>
        </p:nvPicPr>
        <p:blipFill>
          <a:blip r:embed="rId6"/>
          <a:srcRect l="25434" r="25434"/>
          <a:stretch>
            <a:fillRect/>
          </a:stretch>
        </p:blipFill>
        <p:spPr>
          <a:xfrm>
            <a:off x="3801960" y="4157201"/>
            <a:ext cx="954956" cy="1908938"/>
          </a:xfrm>
          <a:prstGeom prst="rect">
            <a:avLst/>
          </a:prstGeom>
          <a:noFill/>
          <a:ln w="12700">
            <a:solidFill>
              <a:schemeClr val="bg1"/>
            </a:solidFill>
          </a:ln>
        </p:spPr>
      </p:pic>
      <p:sp>
        <p:nvSpPr>
          <p:cNvPr id="10" name="TextBox 9">
            <a:extLst>
              <a:ext uri="{FF2B5EF4-FFF2-40B4-BE49-F238E27FC236}">
                <a16:creationId xmlns:a16="http://schemas.microsoft.com/office/drawing/2014/main" id="{AAA64B27-E63F-8275-DEB5-26B335960BEA}"/>
              </a:ext>
            </a:extLst>
          </p:cNvPr>
          <p:cNvSpPr txBox="1"/>
          <p:nvPr/>
        </p:nvSpPr>
        <p:spPr>
          <a:xfrm>
            <a:off x="1710906" y="1847491"/>
            <a:ext cx="217098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Figtree"/>
                <a:ea typeface="Segoe UI"/>
                <a:cs typeface="Segoe UI"/>
              </a:rPr>
              <a:t>Kian</a:t>
            </a:r>
            <a:r>
              <a:rPr lang="en-US" sz="1400" b="0" i="0" u="none" strike="noStrike" baseline="0">
                <a:solidFill>
                  <a:srgbClr val="FFFFFF"/>
                </a:solidFill>
                <a:latin typeface="Figtree"/>
                <a:ea typeface="Segoe UI"/>
                <a:cs typeface="Segoe UI"/>
              </a:rPr>
              <a:t> </a:t>
            </a:r>
            <a:r>
              <a:rPr lang="en-US" sz="1400">
                <a:solidFill>
                  <a:srgbClr val="FFFFFF"/>
                </a:solidFill>
                <a:latin typeface="Figtree"/>
                <a:ea typeface="Segoe UI"/>
                <a:cs typeface="Segoe UI"/>
              </a:rPr>
              <a:t>Manafi</a:t>
            </a:r>
            <a:endParaRPr lang="en-US" sz="1400">
              <a:solidFill>
                <a:srgbClr val="000000"/>
              </a:solidFill>
              <a:latin typeface="Aptos" panose="02110004020202020204"/>
              <a:ea typeface="Segoe UI"/>
              <a:cs typeface="Segoe UI"/>
            </a:endParaRPr>
          </a:p>
          <a:p>
            <a:r>
              <a:rPr lang="en-US" sz="1400">
                <a:solidFill>
                  <a:srgbClr val="FFFFFF"/>
                </a:solidFill>
                <a:latin typeface="Figtree"/>
                <a:ea typeface="Segoe UI"/>
                <a:cs typeface="Segoe UI"/>
              </a:rPr>
              <a:t>Social Media Manager</a:t>
            </a:r>
            <a:endParaRPr lang="en-US" sz="1400">
              <a:solidFill>
                <a:srgbClr val="000000"/>
              </a:solidFill>
              <a:latin typeface="Aptos" panose="02110004020202020204"/>
              <a:ea typeface="Segoe UI"/>
              <a:cs typeface="Segoe UI"/>
            </a:endParaRPr>
          </a:p>
          <a:p>
            <a:r>
              <a:rPr lang="en-US" sz="1400">
                <a:solidFill>
                  <a:srgbClr val="FFFFFF"/>
                </a:solidFill>
                <a:latin typeface="Figtree"/>
                <a:ea typeface="Segoe UI"/>
                <a:cs typeface="Segoe UI"/>
              </a:rPr>
              <a:t>11/04/2025 </a:t>
            </a:r>
            <a:endParaRPr lang="en-US" sz="1400" b="0" i="0" u="none" strike="noStrike" baseline="0">
              <a:solidFill>
                <a:srgbClr val="000000"/>
              </a:solidFill>
              <a:latin typeface="Aptos" panose="02110004020202020204"/>
              <a:ea typeface="Segoe UI"/>
              <a:cs typeface="Segoe UI"/>
            </a:endParaRPr>
          </a:p>
          <a:p>
            <a:pPr algn="ctr"/>
            <a:endParaRPr lang="en-US"/>
          </a:p>
        </p:txBody>
      </p:sp>
      <p:pic>
        <p:nvPicPr>
          <p:cNvPr id="5" name="Picture 4" descr="A person in a blue jacket&#10;&#10;AI-generated content may be incorrect.">
            <a:extLst>
              <a:ext uri="{FF2B5EF4-FFF2-40B4-BE49-F238E27FC236}">
                <a16:creationId xmlns:a16="http://schemas.microsoft.com/office/drawing/2014/main" id="{B3E93B20-7A73-2F83-3B65-AB33D974C4F0}"/>
              </a:ext>
            </a:extLst>
          </p:cNvPr>
          <p:cNvPicPr>
            <a:picLocks noChangeAspect="1"/>
          </p:cNvPicPr>
          <p:nvPr/>
        </p:nvPicPr>
        <p:blipFill>
          <a:blip r:embed="rId7"/>
          <a:srcRect l="25957" t="6580" r="23810" b="22204"/>
          <a:stretch>
            <a:fillRect/>
          </a:stretch>
        </p:blipFill>
        <p:spPr>
          <a:xfrm>
            <a:off x="6860499" y="4147868"/>
            <a:ext cx="1014837" cy="1918271"/>
          </a:xfrm>
          <a:prstGeom prst="rect">
            <a:avLst/>
          </a:prstGeom>
          <a:ln w="12700">
            <a:solidFill>
              <a:schemeClr val="bg1"/>
            </a:solidFill>
          </a:ln>
        </p:spPr>
      </p:pic>
      <p:sp>
        <p:nvSpPr>
          <p:cNvPr id="18" name="TextBox 17">
            <a:extLst>
              <a:ext uri="{FF2B5EF4-FFF2-40B4-BE49-F238E27FC236}">
                <a16:creationId xmlns:a16="http://schemas.microsoft.com/office/drawing/2014/main" id="{9011884B-E132-335E-6100-4DBA1AC7DD81}"/>
              </a:ext>
            </a:extLst>
          </p:cNvPr>
          <p:cNvSpPr txBox="1"/>
          <p:nvPr/>
        </p:nvSpPr>
        <p:spPr>
          <a:xfrm>
            <a:off x="7868471" y="4147868"/>
            <a:ext cx="305832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Figtree"/>
                <a:ea typeface="Segoe UI"/>
                <a:cs typeface="Segoe UI"/>
              </a:rPr>
              <a:t>Carla Soto</a:t>
            </a:r>
            <a:endParaRPr lang="en-US" sz="1400"/>
          </a:p>
          <a:p>
            <a:r>
              <a:rPr lang="en-US" sz="1400">
                <a:solidFill>
                  <a:srgbClr val="FFFFFF"/>
                </a:solidFill>
                <a:latin typeface="Figtree"/>
                <a:ea typeface="Segoe UI"/>
                <a:cs typeface="Segoe UI"/>
              </a:rPr>
              <a:t>University Relations Manager</a:t>
            </a:r>
          </a:p>
          <a:p>
            <a:r>
              <a:rPr lang="en-US" sz="1400">
                <a:solidFill>
                  <a:srgbClr val="FFFFFF"/>
                </a:solidFill>
                <a:latin typeface="Figtree"/>
                <a:ea typeface="Segoe UI"/>
                <a:cs typeface="Segoe UI"/>
              </a:rPr>
              <a:t>1/12/2026</a:t>
            </a:r>
          </a:p>
          <a:p>
            <a:pPr>
              <a:lnSpc>
                <a:spcPts val="1200"/>
              </a:lnSpc>
            </a:pPr>
            <a:endParaRPr lang="en-US" sz="1400" baseline="0">
              <a:solidFill>
                <a:srgbClr val="000000"/>
              </a:solidFill>
              <a:latin typeface="Figtree"/>
              <a:ea typeface="Segoe UI"/>
              <a:cs typeface="Segoe UI"/>
            </a:endParaRPr>
          </a:p>
          <a:p>
            <a:pPr algn="ctr"/>
            <a:endParaRPr lang="en-US"/>
          </a:p>
        </p:txBody>
      </p:sp>
    </p:spTree>
    <p:extLst>
      <p:ext uri="{BB962C8B-B14F-4D97-AF65-F5344CB8AC3E}">
        <p14:creationId xmlns:p14="http://schemas.microsoft.com/office/powerpoint/2010/main" val="2933570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70E6-68DE-0B9F-B953-78A836FC1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A32EC-BD37-3A07-548C-A8B37C1EE530}"/>
              </a:ext>
            </a:extLst>
          </p:cNvPr>
          <p:cNvSpPr>
            <a:spLocks noGrp="1"/>
          </p:cNvSpPr>
          <p:nvPr>
            <p:ph type="title" idx="4294967295"/>
          </p:nvPr>
        </p:nvSpPr>
        <p:spPr>
          <a:xfrm>
            <a:off x="540022" y="679223"/>
            <a:ext cx="11283950" cy="608013"/>
          </a:xfrm>
          <a:prstGeom prst="rect">
            <a:avLst/>
          </a:prstGeom>
        </p:spPr>
        <p:txBody>
          <a:bodyPr anchor="t"/>
          <a:lstStyle/>
          <a:p>
            <a:r>
              <a:rPr lang="en-US" b="1" dirty="0">
                <a:solidFill>
                  <a:schemeClr val="bg1"/>
                </a:solidFill>
                <a:latin typeface="Figtree" pitchFamily="2" charset="0"/>
              </a:rPr>
              <a:t>AIAA 2026: What’s Ahead  </a:t>
            </a:r>
          </a:p>
        </p:txBody>
      </p:sp>
      <p:pic>
        <p:nvPicPr>
          <p:cNvPr id="4" name="Picture 3" descr="A person in space suit&#10;&#10;AI-generated content may be incorrect.">
            <a:extLst>
              <a:ext uri="{FF2B5EF4-FFF2-40B4-BE49-F238E27FC236}">
                <a16:creationId xmlns:a16="http://schemas.microsoft.com/office/drawing/2014/main" id="{1E0A3683-74F1-62B5-5E19-1DE0CD4C0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769" y="3931682"/>
            <a:ext cx="4286705" cy="1887227"/>
          </a:xfrm>
          <a:prstGeom prst="rect">
            <a:avLst/>
          </a:prstGeom>
          <a:effectLst/>
        </p:spPr>
      </p:pic>
      <p:pic>
        <p:nvPicPr>
          <p:cNvPr id="5" name="Picture 4" descr="A black and white logo&#10;&#10;AI-generated content may be incorrect.">
            <a:extLst>
              <a:ext uri="{FF2B5EF4-FFF2-40B4-BE49-F238E27FC236}">
                <a16:creationId xmlns:a16="http://schemas.microsoft.com/office/drawing/2014/main" id="{267CA530-B762-2E70-9433-D738969BE028}"/>
              </a:ext>
            </a:extLst>
          </p:cNvPr>
          <p:cNvPicPr>
            <a:picLocks noChangeAspect="1"/>
          </p:cNvPicPr>
          <p:nvPr/>
        </p:nvPicPr>
        <p:blipFill>
          <a:blip r:embed="rId4"/>
          <a:stretch>
            <a:fillRect/>
          </a:stretch>
        </p:blipFill>
        <p:spPr>
          <a:xfrm>
            <a:off x="1202763" y="1942502"/>
            <a:ext cx="4343412" cy="1349648"/>
          </a:xfrm>
          <a:prstGeom prst="rect">
            <a:avLst/>
          </a:prstGeom>
        </p:spPr>
      </p:pic>
      <p:pic>
        <p:nvPicPr>
          <p:cNvPr id="8" name="Picture 7" descr="A white circle with blue text&#10;&#10;AI-generated content may be incorrect.">
            <a:extLst>
              <a:ext uri="{FF2B5EF4-FFF2-40B4-BE49-F238E27FC236}">
                <a16:creationId xmlns:a16="http://schemas.microsoft.com/office/drawing/2014/main" id="{F68B4F81-7D1A-6FE6-0BAC-8B9C5B35A00C}"/>
              </a:ext>
            </a:extLst>
          </p:cNvPr>
          <p:cNvPicPr>
            <a:picLocks noChangeAspect="1"/>
          </p:cNvPicPr>
          <p:nvPr/>
        </p:nvPicPr>
        <p:blipFill>
          <a:blip r:embed="rId5"/>
          <a:stretch>
            <a:fillRect/>
          </a:stretch>
        </p:blipFill>
        <p:spPr>
          <a:xfrm>
            <a:off x="6052522" y="1689554"/>
            <a:ext cx="2558371" cy="1957364"/>
          </a:xfrm>
          <a:prstGeom prst="rect">
            <a:avLst/>
          </a:prstGeom>
        </p:spPr>
      </p:pic>
      <p:pic>
        <p:nvPicPr>
          <p:cNvPr id="9" name="Picture 8" descr="A person standing in front of a planet&#10;&#10;AI-generated content may be incorrect.">
            <a:extLst>
              <a:ext uri="{FF2B5EF4-FFF2-40B4-BE49-F238E27FC236}">
                <a16:creationId xmlns:a16="http://schemas.microsoft.com/office/drawing/2014/main" id="{6A1E04ED-B291-ED2B-398D-BB2A52F6FE89}"/>
              </a:ext>
            </a:extLst>
          </p:cNvPr>
          <p:cNvPicPr>
            <a:picLocks noChangeAspect="1"/>
          </p:cNvPicPr>
          <p:nvPr/>
        </p:nvPicPr>
        <p:blipFill>
          <a:blip r:embed="rId6"/>
          <a:stretch>
            <a:fillRect/>
          </a:stretch>
        </p:blipFill>
        <p:spPr>
          <a:xfrm>
            <a:off x="8811221" y="2504124"/>
            <a:ext cx="2795762" cy="2725877"/>
          </a:xfrm>
          <a:prstGeom prst="rect">
            <a:avLst/>
          </a:prstGeom>
        </p:spPr>
      </p:pic>
      <p:pic>
        <p:nvPicPr>
          <p:cNvPr id="12" name="Picture 2">
            <a:extLst>
              <a:ext uri="{FF2B5EF4-FFF2-40B4-BE49-F238E27FC236}">
                <a16:creationId xmlns:a16="http://schemas.microsoft.com/office/drawing/2014/main" id="{209967A3-B2A9-240B-642A-3A9C4821E0A5}"/>
              </a:ext>
            </a:extLst>
          </p:cNvPr>
          <p:cNvPicPr>
            <a:picLocks noChangeAspect="1" noChangeArrowheads="1"/>
          </p:cNvPicPr>
          <p:nvPr/>
        </p:nvPicPr>
        <p:blipFill>
          <a:blip r:embed="rId7">
            <a:alphaModFix amt="77000"/>
            <a:extLst>
              <a:ext uri="{28A0092B-C50C-407E-A947-70E740481C1C}">
                <a14:useLocalDpi xmlns:a14="http://schemas.microsoft.com/office/drawing/2010/main" val="0"/>
              </a:ext>
            </a:extLst>
          </a:blip>
          <a:srcRect l="62714" b="3129"/>
          <a:stretch>
            <a:fillRect/>
          </a:stretch>
        </p:blipFill>
        <p:spPr bwMode="auto">
          <a:xfrm>
            <a:off x="6077739" y="3931682"/>
            <a:ext cx="2533154" cy="1957941"/>
          </a:xfrm>
          <a:prstGeom prst="rect">
            <a:avLst/>
          </a:prstGeom>
          <a:solidFill>
            <a:srgbClr val="FFFFFF"/>
          </a:solidFill>
        </p:spPr>
      </p:pic>
      <p:sp>
        <p:nvSpPr>
          <p:cNvPr id="14" name="Rounded Rectangle 13">
            <a:extLst>
              <a:ext uri="{FF2B5EF4-FFF2-40B4-BE49-F238E27FC236}">
                <a16:creationId xmlns:a16="http://schemas.microsoft.com/office/drawing/2014/main" id="{FE1FD614-CC4A-073D-CC67-8B982A755766}"/>
              </a:ext>
            </a:extLst>
          </p:cNvPr>
          <p:cNvSpPr/>
          <p:nvPr/>
        </p:nvSpPr>
        <p:spPr>
          <a:xfrm>
            <a:off x="6181997" y="4152783"/>
            <a:ext cx="1925913" cy="1077218"/>
          </a:xfrm>
          <a:prstGeom prst="roundRect">
            <a:avLst/>
          </a:prstGeom>
          <a:solidFill>
            <a:srgbClr val="CC4100">
              <a:alpha val="238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7C2414E-E103-37DD-333E-7DA912014046}"/>
              </a:ext>
            </a:extLst>
          </p:cNvPr>
          <p:cNvSpPr txBox="1"/>
          <p:nvPr/>
        </p:nvSpPr>
        <p:spPr>
          <a:xfrm>
            <a:off x="6201477" y="4214339"/>
            <a:ext cx="2285677" cy="954107"/>
          </a:xfrm>
          <a:prstGeom prst="rect">
            <a:avLst/>
          </a:prstGeom>
          <a:noFill/>
          <a:ln>
            <a:noFill/>
          </a:ln>
        </p:spPr>
        <p:txBody>
          <a:bodyPr wrap="square" rtlCol="0">
            <a:spAutoFit/>
          </a:bodyPr>
          <a:lstStyle/>
          <a:p>
            <a:r>
              <a:rPr lang="en-US" sz="2800" b="1">
                <a:solidFill>
                  <a:srgbClr val="CC4100"/>
                </a:solidFill>
                <a:latin typeface="Figtree" pitchFamily="2" charset="0"/>
              </a:rPr>
              <a:t>AIAA </a:t>
            </a:r>
          </a:p>
          <a:p>
            <a:r>
              <a:rPr lang="en-US" sz="2800" b="1">
                <a:solidFill>
                  <a:srgbClr val="CC4100"/>
                </a:solidFill>
                <a:latin typeface="Figtree" pitchFamily="2" charset="0"/>
              </a:rPr>
              <a:t>HQ Move</a:t>
            </a:r>
          </a:p>
        </p:txBody>
      </p:sp>
    </p:spTree>
    <p:extLst>
      <p:ext uri="{BB962C8B-B14F-4D97-AF65-F5344CB8AC3E}">
        <p14:creationId xmlns:p14="http://schemas.microsoft.com/office/powerpoint/2010/main" val="45924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12B7DFC-5016-26D0-C023-A88F12479C8F}"/>
              </a:ext>
            </a:extLst>
          </p:cNvPr>
          <p:cNvSpPr>
            <a:spLocks noGrp="1"/>
          </p:cNvSpPr>
          <p:nvPr>
            <p:ph type="body" idx="1"/>
          </p:nvPr>
        </p:nvSpPr>
        <p:spPr>
          <a:xfrm>
            <a:off x="587553" y="3429000"/>
            <a:ext cx="6790648" cy="2037504"/>
          </a:xfrm>
          <a:ln>
            <a:noFill/>
          </a:ln>
        </p:spPr>
        <p:txBody>
          <a:bodyPr lIns="0" tIns="0" rIns="0" bIns="0" anchor="t">
            <a:noAutofit/>
          </a:bodyPr>
          <a:lstStyle/>
          <a:p>
            <a:pPr marL="342900" indent="-342900">
              <a:lnSpc>
                <a:spcPct val="150000"/>
              </a:lnSpc>
              <a:spcBef>
                <a:spcPts val="0"/>
              </a:spcBef>
              <a:spcAft>
                <a:spcPts val="600"/>
              </a:spcAft>
              <a:buFont typeface="Arial" panose="020B0604020202020204" pitchFamily="34" charset="0"/>
              <a:buChar char="•"/>
            </a:pPr>
            <a:r>
              <a:rPr lang="en-US" sz="2400" dirty="0">
                <a:latin typeface="Figtree"/>
              </a:rPr>
              <a:t>Celebration through impact awareness  </a:t>
            </a:r>
            <a:endParaRPr lang="en-US" sz="2400">
              <a:latin typeface="Figtree"/>
            </a:endParaRPr>
          </a:p>
          <a:p>
            <a:pPr marL="342900" indent="-342900">
              <a:lnSpc>
                <a:spcPct val="150000"/>
              </a:lnSpc>
              <a:spcBef>
                <a:spcPts val="0"/>
              </a:spcBef>
              <a:spcAft>
                <a:spcPts val="600"/>
              </a:spcAft>
              <a:buFont typeface="Arial" panose="020B0604020202020204" pitchFamily="34" charset="0"/>
              <a:buChar char="•"/>
            </a:pPr>
            <a:r>
              <a:rPr lang="en-US" sz="2400" dirty="0">
                <a:latin typeface="Figtree"/>
              </a:rPr>
              <a:t>$30 for 30 years fundraising campaign</a:t>
            </a:r>
            <a:endParaRPr lang="en-US" sz="2400">
              <a:latin typeface="Figtree"/>
            </a:endParaRPr>
          </a:p>
          <a:p>
            <a:pPr marL="342900" indent="-342900">
              <a:lnSpc>
                <a:spcPct val="150000"/>
              </a:lnSpc>
              <a:spcBef>
                <a:spcPts val="0"/>
              </a:spcBef>
              <a:spcAft>
                <a:spcPts val="600"/>
              </a:spcAft>
              <a:buFont typeface="Arial" panose="020B0604020202020204" pitchFamily="34" charset="0"/>
              <a:buChar char="•"/>
            </a:pPr>
            <a:r>
              <a:rPr lang="en-US" sz="2400" dirty="0">
                <a:latin typeface="Figtree"/>
              </a:rPr>
              <a:t>Silent Auction in SciTech exhibit hall </a:t>
            </a:r>
            <a:endParaRPr lang="en-US" sz="2400">
              <a:latin typeface="Figtree"/>
            </a:endParaRPr>
          </a:p>
          <a:p>
            <a:pPr marL="342900" indent="-342900">
              <a:lnSpc>
                <a:spcPct val="100000"/>
              </a:lnSpc>
              <a:spcBef>
                <a:spcPts val="0"/>
              </a:spcBef>
              <a:spcAft>
                <a:spcPts val="600"/>
              </a:spcAft>
              <a:buFont typeface="Arial"/>
              <a:buChar char="•"/>
            </a:pPr>
            <a:endParaRPr lang="en-US" sz="2400" dirty="0">
              <a:latin typeface="Figtree"/>
              <a:ea typeface="Aptos" panose="020B0004020202020204" pitchFamily="34" charset="0"/>
              <a:cs typeface="Times New Roman"/>
            </a:endParaRPr>
          </a:p>
        </p:txBody>
      </p:sp>
      <p:pic>
        <p:nvPicPr>
          <p:cNvPr id="9" name="Picture 8" descr="A black and white logo&#10;&#10;AI-generated content may be incorrect.">
            <a:extLst>
              <a:ext uri="{FF2B5EF4-FFF2-40B4-BE49-F238E27FC236}">
                <a16:creationId xmlns:a16="http://schemas.microsoft.com/office/drawing/2014/main" id="{6F865626-A528-CC58-0E2B-5185EEB82502}"/>
              </a:ext>
            </a:extLst>
          </p:cNvPr>
          <p:cNvPicPr>
            <a:picLocks noChangeAspect="1"/>
          </p:cNvPicPr>
          <p:nvPr/>
        </p:nvPicPr>
        <p:blipFill>
          <a:blip r:embed="rId2"/>
          <a:stretch>
            <a:fillRect/>
          </a:stretch>
        </p:blipFill>
        <p:spPr>
          <a:xfrm>
            <a:off x="831850" y="986712"/>
            <a:ext cx="5866859" cy="1823035"/>
          </a:xfrm>
          <a:prstGeom prst="rect">
            <a:avLst/>
          </a:prstGeom>
        </p:spPr>
      </p:pic>
    </p:spTree>
    <p:extLst>
      <p:ext uri="{BB962C8B-B14F-4D97-AF65-F5344CB8AC3E}">
        <p14:creationId xmlns:p14="http://schemas.microsoft.com/office/powerpoint/2010/main" val="3499491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F4493-6D76-ED43-4484-6DD46A20F9C3}"/>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F23556A-D842-E11F-28A1-10B019C47732}"/>
              </a:ext>
            </a:extLst>
          </p:cNvPr>
          <p:cNvSpPr txBox="1">
            <a:spLocks/>
          </p:cNvSpPr>
          <p:nvPr/>
        </p:nvSpPr>
        <p:spPr>
          <a:xfrm>
            <a:off x="6096000" y="1915009"/>
            <a:ext cx="5898776" cy="3027981"/>
          </a:xfrm>
          <a:prstGeom prst="rect">
            <a:avLst/>
          </a:prstGeom>
          <a:ln>
            <a:noFill/>
          </a:ln>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800100" lvl="1" indent="-342900">
              <a:buFont typeface="Arial" panose="020B0604020202020204" pitchFamily="34" charset="0"/>
              <a:buChar char="•"/>
            </a:pPr>
            <a:r>
              <a:rPr lang="en-US" i="1">
                <a:solidFill>
                  <a:schemeClr val="bg1"/>
                </a:solidFill>
                <a:latin typeface="Figtree"/>
              </a:rPr>
              <a:t>Technologies Transforming Aerospace </a:t>
            </a:r>
            <a:r>
              <a:rPr lang="en-US">
                <a:solidFill>
                  <a:schemeClr val="bg1"/>
                </a:solidFill>
                <a:latin typeface="Figtree"/>
              </a:rPr>
              <a:t>-Comprehensive forecast AIAA + Bryce Tech</a:t>
            </a:r>
          </a:p>
          <a:p>
            <a:pPr marL="800100" lvl="1" indent="-342900">
              <a:buFont typeface="Arial" panose="020B0604020202020204" pitchFamily="34" charset="0"/>
              <a:buChar char="•"/>
            </a:pPr>
            <a:r>
              <a:rPr lang="en-US">
                <a:solidFill>
                  <a:schemeClr val="bg1"/>
                </a:solidFill>
                <a:latin typeface="Figtree"/>
              </a:rPr>
              <a:t>In depth outlook on the next 20 years of aerospace technology</a:t>
            </a:r>
          </a:p>
          <a:p>
            <a:pPr marL="800100" lvl="1" indent="-342900">
              <a:buFont typeface="Arial" panose="020B0604020202020204" pitchFamily="34" charset="0"/>
              <a:buChar char="•"/>
            </a:pPr>
            <a:r>
              <a:rPr lang="en-US">
                <a:solidFill>
                  <a:schemeClr val="bg1"/>
                </a:solidFill>
                <a:latin typeface="Figtree"/>
              </a:rPr>
              <a:t>Responses from 600+ technical leaders (across AIAA Technical Community)</a:t>
            </a:r>
          </a:p>
          <a:p>
            <a:pPr marL="800100" lvl="1" indent="-342900">
              <a:buFont typeface="Arial" panose="020B0604020202020204" pitchFamily="34" charset="0"/>
              <a:buChar char="•"/>
            </a:pPr>
            <a:r>
              <a:rPr lang="en-US">
                <a:solidFill>
                  <a:schemeClr val="bg1"/>
                </a:solidFill>
                <a:latin typeface="Figtree"/>
              </a:rPr>
              <a:t>Feb 2026 Release</a:t>
            </a:r>
            <a:endParaRPr lang="en-US">
              <a:solidFill>
                <a:schemeClr val="bg1"/>
              </a:solidFill>
              <a:latin typeface="Figtree" pitchFamily="2" charset="0"/>
            </a:endParaRPr>
          </a:p>
          <a:p>
            <a:pPr>
              <a:lnSpc>
                <a:spcPct val="100000"/>
              </a:lnSpc>
              <a:spcBef>
                <a:spcPts val="0"/>
              </a:spcBef>
              <a:spcAft>
                <a:spcPts val="600"/>
              </a:spcAft>
            </a:pPr>
            <a:endParaRPr lang="en-US" sz="2000">
              <a:latin typeface="Figtree"/>
            </a:endParaRPr>
          </a:p>
        </p:txBody>
      </p:sp>
      <p:pic>
        <p:nvPicPr>
          <p:cNvPr id="3" name="Picture 2" descr="A white circle with blue text&#10;&#10;AI-generated content may be incorrect.">
            <a:extLst>
              <a:ext uri="{FF2B5EF4-FFF2-40B4-BE49-F238E27FC236}">
                <a16:creationId xmlns:a16="http://schemas.microsoft.com/office/drawing/2014/main" id="{25F14266-20FB-F226-3D4B-043C8125FE32}"/>
              </a:ext>
            </a:extLst>
          </p:cNvPr>
          <p:cNvPicPr>
            <a:picLocks noChangeAspect="1"/>
          </p:cNvPicPr>
          <p:nvPr/>
        </p:nvPicPr>
        <p:blipFill>
          <a:blip r:embed="rId3"/>
          <a:stretch>
            <a:fillRect/>
          </a:stretch>
        </p:blipFill>
        <p:spPr>
          <a:xfrm>
            <a:off x="379001" y="1147951"/>
            <a:ext cx="5497762" cy="4206240"/>
          </a:xfrm>
          <a:prstGeom prst="rect">
            <a:avLst/>
          </a:prstGeom>
        </p:spPr>
      </p:pic>
    </p:spTree>
    <p:extLst>
      <p:ext uri="{BB962C8B-B14F-4D97-AF65-F5344CB8AC3E}">
        <p14:creationId xmlns:p14="http://schemas.microsoft.com/office/powerpoint/2010/main" val="3709221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18BF-056E-6BA1-A3D1-05ACBE36BE12}"/>
              </a:ext>
            </a:extLst>
          </p:cNvPr>
          <p:cNvSpPr>
            <a:spLocks noGrp="1"/>
          </p:cNvSpPr>
          <p:nvPr>
            <p:ph type="title"/>
          </p:nvPr>
        </p:nvSpPr>
        <p:spPr/>
        <p:txBody>
          <a:bodyPr/>
          <a:lstStyle/>
          <a:p>
            <a:r>
              <a:rPr lang="en-US">
                <a:latin typeface="Figtree SemiBold"/>
              </a:rPr>
              <a:t>Agenda</a:t>
            </a:r>
            <a:endParaRPr lang="en-US"/>
          </a:p>
        </p:txBody>
      </p:sp>
      <p:sp>
        <p:nvSpPr>
          <p:cNvPr id="3" name="Content Placeholder 2">
            <a:extLst>
              <a:ext uri="{FF2B5EF4-FFF2-40B4-BE49-F238E27FC236}">
                <a16:creationId xmlns:a16="http://schemas.microsoft.com/office/drawing/2014/main" id="{DDC69FBE-BC25-E647-713A-BB361C75B33F}"/>
              </a:ext>
            </a:extLst>
          </p:cNvPr>
          <p:cNvSpPr>
            <a:spLocks noGrp="1"/>
          </p:cNvSpPr>
          <p:nvPr>
            <p:ph idx="1"/>
          </p:nvPr>
        </p:nvSpPr>
        <p:spPr/>
        <p:txBody>
          <a:bodyPr lIns="0" tIns="0" rIns="0" bIns="0" anchor="t">
            <a:normAutofit/>
          </a:bodyPr>
          <a:lstStyle/>
          <a:p>
            <a:pPr marL="457200" indent="-457200">
              <a:buFont typeface="Arial" panose="020B0604020202020204" pitchFamily="34" charset="0"/>
              <a:buChar char="•"/>
            </a:pPr>
            <a:r>
              <a:rPr lang="en-US" sz="3200" dirty="0">
                <a:latin typeface="Figtree"/>
                <a:cs typeface="Arial"/>
              </a:rPr>
              <a:t>Welcome </a:t>
            </a:r>
            <a:endParaRPr lang="en-US" dirty="0"/>
          </a:p>
          <a:p>
            <a:pPr marL="457200" indent="-457200">
              <a:buFont typeface="Arial" panose="020B0604020202020204" pitchFamily="34" charset="0"/>
              <a:buChar char="•"/>
            </a:pPr>
            <a:r>
              <a:rPr lang="en-US" sz="3200" dirty="0">
                <a:latin typeface="Figtree"/>
                <a:cs typeface="Arial"/>
              </a:rPr>
              <a:t>Council of Directors Updates</a:t>
            </a:r>
          </a:p>
          <a:p>
            <a:pPr marL="457200" indent="-457200">
              <a:buFont typeface="Arial" panose="05000000000000000000" pitchFamily="2" charset="2"/>
              <a:buChar char="•"/>
            </a:pPr>
            <a:r>
              <a:rPr lang="en-US" sz="3200" dirty="0">
                <a:latin typeface="Figtree"/>
                <a:cs typeface="Arial"/>
              </a:rPr>
              <a:t>Board of Trustees Updates</a:t>
            </a:r>
          </a:p>
          <a:p>
            <a:pPr marL="457200" indent="-457200">
              <a:buFont typeface="Arial" panose="020B0604020202020204" pitchFamily="34" charset="0"/>
              <a:buChar char="•"/>
            </a:pPr>
            <a:r>
              <a:rPr lang="en-US" sz="3200" dirty="0">
                <a:latin typeface="Figtree"/>
                <a:cs typeface="Arial"/>
              </a:rPr>
              <a:t>Institute Status </a:t>
            </a:r>
            <a:endParaRPr lang="en-US" sz="3200" dirty="0">
              <a:cs typeface="Arial"/>
            </a:endParaRPr>
          </a:p>
          <a:p>
            <a:pPr marL="457200" indent="-457200">
              <a:buFont typeface="Arial" panose="020B0604020202020204" pitchFamily="34" charset="0"/>
              <a:buChar char="•"/>
            </a:pPr>
            <a:r>
              <a:rPr lang="en-US" sz="3200" dirty="0">
                <a:latin typeface="Figtree"/>
                <a:cs typeface="Arial"/>
              </a:rPr>
              <a:t>Q&amp;A</a:t>
            </a:r>
            <a:endParaRPr lang="en-US" sz="3200" dirty="0">
              <a:cs typeface="Arial"/>
            </a:endParaRPr>
          </a:p>
        </p:txBody>
      </p:sp>
    </p:spTree>
    <p:extLst>
      <p:ext uri="{BB962C8B-B14F-4D97-AF65-F5344CB8AC3E}">
        <p14:creationId xmlns:p14="http://schemas.microsoft.com/office/powerpoint/2010/main" val="3199401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BCE921-52D8-284F-257E-1DEAB56A8286}"/>
              </a:ext>
            </a:extLst>
          </p:cNvPr>
          <p:cNvSpPr txBox="1">
            <a:spLocks/>
          </p:cNvSpPr>
          <p:nvPr/>
        </p:nvSpPr>
        <p:spPr>
          <a:xfrm>
            <a:off x="3352800" y="1503809"/>
            <a:ext cx="8460199" cy="3027981"/>
          </a:xfrm>
          <a:prstGeom prst="rect">
            <a:avLst/>
          </a:prstGeom>
          <a:ln>
            <a:noFill/>
          </a:ln>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342900" indent="-342900">
              <a:lnSpc>
                <a:spcPct val="100000"/>
              </a:lnSpc>
              <a:spcBef>
                <a:spcPts val="0"/>
              </a:spcBef>
              <a:spcAft>
                <a:spcPts val="600"/>
              </a:spcAft>
              <a:buFont typeface="Arial" panose="020B0604020202020204" pitchFamily="34" charset="0"/>
              <a:buChar char="•"/>
            </a:pPr>
            <a:r>
              <a:rPr lang="en-US" sz="2000" dirty="0">
                <a:latin typeface="Figtree"/>
              </a:rPr>
              <a:t>2026 Goddard Astronautics Award presented to TEAM ISRO for the success of Chandrayaan-3 soft landing on the lunar south pole region </a:t>
            </a:r>
            <a:endParaRPr lang="en-US" sz="2000">
              <a:latin typeface="Figtree"/>
            </a:endParaRPr>
          </a:p>
          <a:p>
            <a:pPr marL="342900" indent="-342900">
              <a:lnSpc>
                <a:spcPct val="150000"/>
              </a:lnSpc>
              <a:spcBef>
                <a:spcPts val="0"/>
              </a:spcBef>
              <a:spcAft>
                <a:spcPts val="600"/>
              </a:spcAft>
              <a:buFont typeface="Arial" panose="020B0604020202020204" pitchFamily="34" charset="0"/>
              <a:buChar char="•"/>
            </a:pPr>
            <a:endParaRPr lang="en-US" sz="2000">
              <a:latin typeface="Figtree"/>
            </a:endParaRPr>
          </a:p>
          <a:p>
            <a:pPr marL="342900" indent="-342900">
              <a:lnSpc>
                <a:spcPct val="150000"/>
              </a:lnSpc>
              <a:spcBef>
                <a:spcPts val="0"/>
              </a:spcBef>
              <a:spcAft>
                <a:spcPts val="600"/>
              </a:spcAft>
              <a:buFont typeface="Arial" panose="020B0604020202020204" pitchFamily="34" charset="0"/>
              <a:buChar char="•"/>
            </a:pPr>
            <a:r>
              <a:rPr lang="en-US" sz="2000" dirty="0">
                <a:latin typeface="Figtree"/>
              </a:rPr>
              <a:t>Cultivating Goddard/Rocket technical papers for ARC showcase</a:t>
            </a:r>
            <a:endParaRPr lang="en-US" sz="2000">
              <a:latin typeface="Figtree"/>
            </a:endParaRPr>
          </a:p>
          <a:p>
            <a:pPr marL="342900" indent="-342900">
              <a:lnSpc>
                <a:spcPct val="100000"/>
              </a:lnSpc>
              <a:spcBef>
                <a:spcPts val="0"/>
              </a:spcBef>
              <a:spcAft>
                <a:spcPts val="600"/>
              </a:spcAft>
              <a:buFont typeface="Arial" panose="020B0604020202020204" pitchFamily="34" charset="0"/>
              <a:buChar char="•"/>
            </a:pPr>
            <a:endParaRPr lang="en-US" sz="2000">
              <a:latin typeface="Figtree"/>
            </a:endParaRPr>
          </a:p>
          <a:p>
            <a:pPr marL="342900" indent="-342900">
              <a:lnSpc>
                <a:spcPct val="100000"/>
              </a:lnSpc>
              <a:spcBef>
                <a:spcPts val="0"/>
              </a:spcBef>
              <a:spcAft>
                <a:spcPts val="600"/>
              </a:spcAft>
              <a:buFont typeface="Arial" panose="020B0604020202020204" pitchFamily="34" charset="0"/>
              <a:buChar char="•"/>
            </a:pPr>
            <a:r>
              <a:rPr lang="en-US" sz="2000" dirty="0">
                <a:latin typeface="Figtree"/>
              </a:rPr>
              <a:t>Participating in national rocket launch day, March 16</a:t>
            </a:r>
            <a:endParaRPr lang="en-US" sz="2000">
              <a:latin typeface="Figtree"/>
            </a:endParaRPr>
          </a:p>
          <a:p>
            <a:pPr lvl="1">
              <a:lnSpc>
                <a:spcPct val="100000"/>
              </a:lnSpc>
              <a:spcBef>
                <a:spcPts val="0"/>
              </a:spcBef>
              <a:spcAft>
                <a:spcPts val="600"/>
              </a:spcAft>
            </a:pPr>
            <a:r>
              <a:rPr lang="en-US" sz="1600">
                <a:solidFill>
                  <a:schemeClr val="bg1"/>
                </a:solidFill>
                <a:latin typeface="Figtree"/>
              </a:rPr>
              <a:t>	Grassroots launches for all ages and abilities – #Goddard100Launch</a:t>
            </a:r>
            <a:endParaRPr lang="en-US" sz="1600">
              <a:solidFill>
                <a:schemeClr val="bg1"/>
              </a:solidFill>
            </a:endParaRPr>
          </a:p>
          <a:p>
            <a:pPr marL="342900" indent="-342900">
              <a:lnSpc>
                <a:spcPct val="100000"/>
              </a:lnSpc>
              <a:spcBef>
                <a:spcPts val="0"/>
              </a:spcBef>
              <a:spcAft>
                <a:spcPts val="600"/>
              </a:spcAft>
              <a:buFont typeface="Arial" panose="020B0604020202020204" pitchFamily="34" charset="0"/>
              <a:buChar char="•"/>
            </a:pPr>
            <a:endParaRPr lang="en-US" sz="2000">
              <a:latin typeface="Figtree"/>
            </a:endParaRPr>
          </a:p>
          <a:p>
            <a:pPr marL="342900" indent="-342900">
              <a:lnSpc>
                <a:spcPct val="100000"/>
              </a:lnSpc>
              <a:spcBef>
                <a:spcPts val="0"/>
              </a:spcBef>
              <a:spcAft>
                <a:spcPts val="600"/>
              </a:spcAft>
              <a:buFont typeface="Arial" panose="020B0604020202020204" pitchFamily="34" charset="0"/>
              <a:buChar char="•"/>
            </a:pPr>
            <a:r>
              <a:rPr lang="en-US" sz="2000" dirty="0">
                <a:latin typeface="Figtree"/>
              </a:rPr>
              <a:t>Sponsoring First Launch Centennial Event, in Hanover, MA, March 16 </a:t>
            </a:r>
            <a:endParaRPr lang="en-US" sz="2000">
              <a:latin typeface="Figtree"/>
            </a:endParaRPr>
          </a:p>
          <a:p>
            <a:pPr lvl="1">
              <a:lnSpc>
                <a:spcPct val="100000"/>
              </a:lnSpc>
              <a:spcBef>
                <a:spcPts val="0"/>
              </a:spcBef>
              <a:spcAft>
                <a:spcPts val="600"/>
              </a:spcAft>
            </a:pPr>
            <a:r>
              <a:rPr lang="en-US" sz="1600">
                <a:solidFill>
                  <a:schemeClr val="bg1"/>
                </a:solidFill>
                <a:latin typeface="Figtree"/>
              </a:rPr>
              <a:t>	Dan Hastings will be a keynote speaker</a:t>
            </a:r>
            <a:endParaRPr lang="en-US" sz="1600">
              <a:latin typeface="Figtree"/>
              <a:ea typeface="Aptos" panose="020B0004020202020204" pitchFamily="34" charset="0"/>
              <a:cs typeface="Times New Roman"/>
            </a:endParaRPr>
          </a:p>
        </p:txBody>
      </p:sp>
      <p:pic>
        <p:nvPicPr>
          <p:cNvPr id="8" name="Picture 7" descr="A person standing in front of a planet&#10;&#10;AI-generated content may be incorrect.">
            <a:extLst>
              <a:ext uri="{FF2B5EF4-FFF2-40B4-BE49-F238E27FC236}">
                <a16:creationId xmlns:a16="http://schemas.microsoft.com/office/drawing/2014/main" id="{3A1005C1-8AC6-7DE7-8E3B-24CF48062D6D}"/>
              </a:ext>
            </a:extLst>
          </p:cNvPr>
          <p:cNvPicPr>
            <a:picLocks noChangeAspect="1"/>
          </p:cNvPicPr>
          <p:nvPr/>
        </p:nvPicPr>
        <p:blipFill>
          <a:blip r:embed="rId2"/>
          <a:stretch>
            <a:fillRect/>
          </a:stretch>
        </p:blipFill>
        <p:spPr>
          <a:xfrm>
            <a:off x="125138" y="1789559"/>
            <a:ext cx="3227662" cy="3146981"/>
          </a:xfrm>
          <a:prstGeom prst="rect">
            <a:avLst/>
          </a:prstGeom>
        </p:spPr>
      </p:pic>
    </p:spTree>
    <p:extLst>
      <p:ext uri="{BB962C8B-B14F-4D97-AF65-F5344CB8AC3E}">
        <p14:creationId xmlns:p14="http://schemas.microsoft.com/office/powerpoint/2010/main" val="925383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38DC-0008-B3F5-4AD0-28F656E8C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C3C2B-AF61-12E8-E69F-0233A7B278C4}"/>
              </a:ext>
            </a:extLst>
          </p:cNvPr>
          <p:cNvSpPr>
            <a:spLocks noGrp="1"/>
          </p:cNvSpPr>
          <p:nvPr>
            <p:ph type="title"/>
          </p:nvPr>
        </p:nvSpPr>
        <p:spPr>
          <a:xfrm>
            <a:off x="603250" y="2013551"/>
            <a:ext cx="10515600" cy="2852737"/>
          </a:xfrm>
        </p:spPr>
        <p:txBody>
          <a:bodyPr/>
          <a:lstStyle/>
          <a:p>
            <a:r>
              <a:rPr lang="en-US">
                <a:latin typeface="Figtree SemiBold"/>
              </a:rPr>
              <a:t>ASCEND Update</a:t>
            </a:r>
            <a:br>
              <a:rPr lang="en-US">
                <a:latin typeface="Figtree SemiBold"/>
              </a:rPr>
            </a:br>
            <a:r>
              <a:rPr lang="en-US" sz="2000">
                <a:latin typeface="Figtree SemiBold"/>
              </a:rPr>
              <a:t>Natalia Larrea Brito</a:t>
            </a:r>
            <a:endParaRPr lang="en-US" sz="2000"/>
          </a:p>
        </p:txBody>
      </p:sp>
      <p:sp>
        <p:nvSpPr>
          <p:cNvPr id="3" name="Text Placeholder 2">
            <a:extLst>
              <a:ext uri="{FF2B5EF4-FFF2-40B4-BE49-F238E27FC236}">
                <a16:creationId xmlns:a16="http://schemas.microsoft.com/office/drawing/2014/main" id="{EDA66168-EA27-B3C8-2740-877361685D7C}"/>
              </a:ext>
            </a:extLst>
          </p:cNvPr>
          <p:cNvSpPr>
            <a:spLocks noGrp="1"/>
          </p:cNvSpPr>
          <p:nvPr>
            <p:ph type="body" idx="1"/>
          </p:nvPr>
        </p:nvSpPr>
        <p:spPr/>
        <p:txBody>
          <a:bodyPr lIns="0" tIns="0" rIns="0" bIns="0" anchor="t"/>
          <a:lstStyle/>
          <a:p>
            <a:endParaRPr lang="en-US">
              <a:latin typeface="Figtree"/>
            </a:endParaRPr>
          </a:p>
          <a:p>
            <a:endParaRPr lang="en-US"/>
          </a:p>
        </p:txBody>
      </p:sp>
    </p:spTree>
    <p:extLst>
      <p:ext uri="{BB962C8B-B14F-4D97-AF65-F5344CB8AC3E}">
        <p14:creationId xmlns:p14="http://schemas.microsoft.com/office/powerpoint/2010/main" val="352435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99662C6-0F52-1517-1917-0455AE9D3789}"/>
              </a:ext>
            </a:extLst>
          </p:cNvPr>
          <p:cNvSpPr>
            <a:spLocks noGrp="1"/>
          </p:cNvSpPr>
          <p:nvPr>
            <p:ph type="pic" idx="1"/>
          </p:nvPr>
        </p:nvSpPr>
        <p:spPr/>
        <p:txBody>
          <a:bodyPr/>
          <a:lstStyle/>
          <a:p>
            <a:endParaRPr lang="en-US"/>
          </a:p>
        </p:txBody>
      </p:sp>
      <p:sp>
        <p:nvSpPr>
          <p:cNvPr id="10" name="Title 1">
            <a:extLst>
              <a:ext uri="{FF2B5EF4-FFF2-40B4-BE49-F238E27FC236}">
                <a16:creationId xmlns:a16="http://schemas.microsoft.com/office/drawing/2014/main" id="{EAE72A85-5803-BF1C-0239-65B57C814746}"/>
              </a:ext>
            </a:extLst>
          </p:cNvPr>
          <p:cNvSpPr>
            <a:spLocks noGrp="1"/>
          </p:cNvSpPr>
          <p:nvPr>
            <p:ph type="title"/>
          </p:nvPr>
        </p:nvSpPr>
        <p:spPr>
          <a:xfrm>
            <a:off x="529828" y="475130"/>
            <a:ext cx="4602998" cy="887506"/>
          </a:xfrm>
        </p:spPr>
        <p:txBody>
          <a:bodyPr/>
          <a:lstStyle/>
          <a:p>
            <a:r>
              <a:rPr lang="en-US" sz="4400" dirty="0">
                <a:latin typeface="Figtree SemiBold"/>
              </a:rPr>
              <a:t>ASCEND</a:t>
            </a:r>
            <a:r>
              <a:rPr lang="en-US" dirty="0">
                <a:latin typeface="Figtree SemiBold"/>
              </a:rPr>
              <a:t> </a:t>
            </a:r>
          </a:p>
        </p:txBody>
      </p:sp>
      <p:sp>
        <p:nvSpPr>
          <p:cNvPr id="3" name="Content Placeholder 2">
            <a:extLst>
              <a:ext uri="{FF2B5EF4-FFF2-40B4-BE49-F238E27FC236}">
                <a16:creationId xmlns:a16="http://schemas.microsoft.com/office/drawing/2014/main" id="{7C35127E-B17B-7146-1506-C0053B027A3F}"/>
              </a:ext>
            </a:extLst>
          </p:cNvPr>
          <p:cNvSpPr>
            <a:spLocks noGrp="1"/>
          </p:cNvSpPr>
          <p:nvPr>
            <p:ph type="body" sz="half" idx="2"/>
          </p:nvPr>
        </p:nvSpPr>
        <p:spPr>
          <a:xfrm>
            <a:off x="565688" y="1864114"/>
            <a:ext cx="5969583" cy="3332131"/>
          </a:xfrm>
          <a:prstGeom prst="rect">
            <a:avLst/>
          </a:prstGeom>
        </p:spPr>
        <p:txBody>
          <a:bodyPr/>
          <a:lstStyle/>
          <a:p>
            <a:pPr marL="285750" marR="0" lvl="0" indent="-285750">
              <a:lnSpc>
                <a:spcPct val="100000"/>
              </a:lnSpc>
              <a:buFont typeface="Arial" panose="020B0604020202020204" pitchFamily="34" charset="0"/>
              <a:buChar char="•"/>
            </a:pPr>
            <a:r>
              <a:rPr lang="en-US" sz="2400" dirty="0"/>
              <a:t>19-21 May 2026, Washington, D.C.</a:t>
            </a:r>
            <a:endParaRPr lang="en-US" sz="2400" kern="100" dirty="0">
              <a:ea typeface="Aptos" panose="020B0004020202020204" pitchFamily="34" charset="0"/>
              <a:cs typeface="Times New Roman" panose="02020603050405020304" pitchFamily="18" charset="0"/>
            </a:endParaRPr>
          </a:p>
          <a:p>
            <a:pPr marL="285750" marR="0" lvl="0" indent="-285750">
              <a:lnSpc>
                <a:spcPct val="100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At the Washington Hilton 2026-2028</a:t>
            </a:r>
          </a:p>
          <a:p>
            <a:pPr marL="285750" indent="-285750">
              <a:lnSpc>
                <a:spcPct val="100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Lockheed Martin is the ASCEND founding sponsor </a:t>
            </a:r>
          </a:p>
          <a:p>
            <a:pPr marL="285750" marR="0" lvl="0" indent="-285750">
              <a:lnSpc>
                <a:spcPct val="100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Establishing a D.C. Space Week</a:t>
            </a:r>
          </a:p>
          <a:p>
            <a:pPr marL="285750" marR="0" lvl="0" indent="-285750">
              <a:lnSpc>
                <a:spcPct val="100000"/>
              </a:lnSpc>
              <a:buFont typeface="Arial" panose="020B0604020202020204" pitchFamily="34" charset="0"/>
              <a:buChar char="•"/>
            </a:pPr>
            <a:r>
              <a:rPr lang="en-US" sz="2400" kern="100" dirty="0">
                <a:ea typeface="Aptos" panose="020B0004020202020204" pitchFamily="34" charset="0"/>
                <a:cs typeface="Times New Roman" panose="02020603050405020304" pitchFamily="18" charset="0"/>
              </a:rPr>
              <a:t>Multiple event partners delivering </a:t>
            </a:r>
            <a:br>
              <a:rPr lang="en-US" sz="2400" kern="100" dirty="0">
                <a:ea typeface="Aptos" panose="020B0004020202020204" pitchFamily="34" charset="0"/>
                <a:cs typeface="Times New Roman" panose="02020603050405020304" pitchFamily="18" charset="0"/>
              </a:rPr>
            </a:br>
            <a:r>
              <a:rPr lang="en-US" sz="2400" kern="100" dirty="0">
                <a:ea typeface="Aptos" panose="020B0004020202020204" pitchFamily="34" charset="0"/>
                <a:cs typeface="Times New Roman" panose="02020603050405020304" pitchFamily="18" charset="0"/>
              </a:rPr>
              <a:t>high-quality, curated content</a:t>
            </a:r>
            <a:endParaRPr lang="en-US" dirty="0"/>
          </a:p>
        </p:txBody>
      </p:sp>
      <p:pic>
        <p:nvPicPr>
          <p:cNvPr id="4" name="Picture 3" descr="A city with a large white building and a tall tower&#10;&#10;AI-generated content may be incorrect.">
            <a:extLst>
              <a:ext uri="{FF2B5EF4-FFF2-40B4-BE49-F238E27FC236}">
                <a16:creationId xmlns:a16="http://schemas.microsoft.com/office/drawing/2014/main" id="{E6FD294B-57FB-94EB-7538-BFE984CBBE1C}"/>
              </a:ext>
            </a:extLst>
          </p:cNvPr>
          <p:cNvPicPr>
            <a:picLocks noGrp="1" noChangeAspect="1"/>
          </p:cNvPicPr>
          <p:nvPr/>
        </p:nvPicPr>
        <p:blipFill>
          <a:blip r:embed="rId3"/>
          <a:srcRect l="6118" r="6118"/>
          <a:stretch>
            <a:fillRect/>
          </a:stretch>
        </p:blipFill>
        <p:spPr>
          <a:xfrm>
            <a:off x="5069839" y="-8620"/>
            <a:ext cx="7122161" cy="6866620"/>
          </a:xfrm>
          <a:custGeom>
            <a:avLst/>
            <a:gdLst>
              <a:gd name="connsiteX0" fmla="*/ 2766197 w 6558116"/>
              <a:gd name="connsiteY0" fmla="*/ 0 h 6276807"/>
              <a:gd name="connsiteX1" fmla="*/ 6558116 w 6558116"/>
              <a:gd name="connsiteY1" fmla="*/ 0 h 6276807"/>
              <a:gd name="connsiteX2" fmla="*/ 6558116 w 6558116"/>
              <a:gd name="connsiteY2" fmla="*/ 6276807 h 6276807"/>
              <a:gd name="connsiteX3" fmla="*/ 0 w 6558116"/>
              <a:gd name="connsiteY3" fmla="*/ 6276807 h 6276807"/>
              <a:gd name="connsiteX4" fmla="*/ 0 w 6558116"/>
              <a:gd name="connsiteY4" fmla="*/ 6276241 h 6276807"/>
              <a:gd name="connsiteX0" fmla="*/ 2939983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39983 w 6731902"/>
              <a:gd name="connsiteY5" fmla="*/ 0 h 6276807"/>
              <a:gd name="connsiteX0" fmla="*/ 2949130 w 6731902"/>
              <a:gd name="connsiteY0" fmla="*/ 0 h 6276807"/>
              <a:gd name="connsiteX1" fmla="*/ 6731902 w 6731902"/>
              <a:gd name="connsiteY1" fmla="*/ 0 h 6276807"/>
              <a:gd name="connsiteX2" fmla="*/ 6731902 w 6731902"/>
              <a:gd name="connsiteY2" fmla="*/ 6276807 h 6276807"/>
              <a:gd name="connsiteX3" fmla="*/ 173786 w 6731902"/>
              <a:gd name="connsiteY3" fmla="*/ 6276807 h 6276807"/>
              <a:gd name="connsiteX4" fmla="*/ 0 w 6731902"/>
              <a:gd name="connsiteY4" fmla="*/ 6242427 h 6276807"/>
              <a:gd name="connsiteX5" fmla="*/ 2949130 w 6731902"/>
              <a:gd name="connsiteY5" fmla="*/ 0 h 6276807"/>
              <a:gd name="connsiteX0" fmla="*/ 2967300 w 6750072"/>
              <a:gd name="connsiteY0" fmla="*/ 0 h 6284696"/>
              <a:gd name="connsiteX1" fmla="*/ 6750072 w 6750072"/>
              <a:gd name="connsiteY1" fmla="*/ 0 h 6284696"/>
              <a:gd name="connsiteX2" fmla="*/ 6750072 w 6750072"/>
              <a:gd name="connsiteY2" fmla="*/ 6276807 h 6284696"/>
              <a:gd name="connsiteX3" fmla="*/ 191956 w 6750072"/>
              <a:gd name="connsiteY3" fmla="*/ 6276807 h 6284696"/>
              <a:gd name="connsiteX4" fmla="*/ 0 w 6750072"/>
              <a:gd name="connsiteY4" fmla="*/ 6284696 h 6284696"/>
              <a:gd name="connsiteX5" fmla="*/ 2967300 w 6750072"/>
              <a:gd name="connsiteY5" fmla="*/ 0 h 62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0072" h="6284696">
                <a:moveTo>
                  <a:pt x="2967300" y="0"/>
                </a:moveTo>
                <a:lnTo>
                  <a:pt x="6750072" y="0"/>
                </a:lnTo>
                <a:lnTo>
                  <a:pt x="6750072" y="6276807"/>
                </a:lnTo>
                <a:lnTo>
                  <a:pt x="191956" y="6276807"/>
                </a:lnTo>
                <a:lnTo>
                  <a:pt x="0" y="6284696"/>
                </a:lnTo>
                <a:cubicBezTo>
                  <a:pt x="922066" y="4192616"/>
                  <a:pt x="2045234" y="2092080"/>
                  <a:pt x="2967300" y="0"/>
                </a:cubicBezTo>
                <a:close/>
              </a:path>
            </a:pathLst>
          </a:custGeom>
          <a:pattFill prst="smConfetti">
            <a:fgClr>
              <a:schemeClr val="bg2"/>
            </a:fgClr>
            <a:bgClr>
              <a:schemeClr val="bg1"/>
            </a:bgClr>
          </a:pattFill>
        </p:spPr>
      </p:pic>
    </p:spTree>
    <p:extLst>
      <p:ext uri="{BB962C8B-B14F-4D97-AF65-F5344CB8AC3E}">
        <p14:creationId xmlns:p14="http://schemas.microsoft.com/office/powerpoint/2010/main" val="3714993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AA18-72B1-696F-CCC9-A3932A909B94}"/>
              </a:ext>
            </a:extLst>
          </p:cNvPr>
          <p:cNvSpPr>
            <a:spLocks noGrp="1"/>
          </p:cNvSpPr>
          <p:nvPr>
            <p:ph type="title"/>
          </p:nvPr>
        </p:nvSpPr>
        <p:spPr/>
        <p:txBody>
          <a:bodyPr/>
          <a:lstStyle/>
          <a:p>
            <a:r>
              <a:rPr lang="en-US" dirty="0">
                <a:latin typeface="Figtree SemiBold"/>
              </a:rPr>
              <a:t>ASCEND 2026 | </a:t>
            </a:r>
            <a:r>
              <a:rPr lang="en-US" sz="3600" b="0" dirty="0">
                <a:latin typeface="Figtree SemiBold"/>
              </a:rPr>
              <a:t>Status overview</a:t>
            </a:r>
            <a:endParaRPr lang="en-US" dirty="0"/>
          </a:p>
        </p:txBody>
      </p:sp>
      <p:sp>
        <p:nvSpPr>
          <p:cNvPr id="3" name="Content Placeholder 2">
            <a:extLst>
              <a:ext uri="{FF2B5EF4-FFF2-40B4-BE49-F238E27FC236}">
                <a16:creationId xmlns:a16="http://schemas.microsoft.com/office/drawing/2014/main" id="{CFE7E85E-82AB-D09F-0E00-9A409B6CC862}"/>
              </a:ext>
            </a:extLst>
          </p:cNvPr>
          <p:cNvSpPr>
            <a:spLocks noGrp="1"/>
          </p:cNvSpPr>
          <p:nvPr>
            <p:ph idx="1"/>
          </p:nvPr>
        </p:nvSpPr>
        <p:spPr>
          <a:xfrm>
            <a:off x="589483" y="1840255"/>
            <a:ext cx="7209811" cy="4125722"/>
          </a:xfrm>
        </p:spPr>
        <p:txBody>
          <a:bodyPr lIns="0" tIns="0" rIns="0" bIns="0" anchor="t">
            <a:noAutofit/>
          </a:bodyPr>
          <a:lstStyle/>
          <a:p>
            <a:pPr marL="285750" indent="-285750">
              <a:buFont typeface="Arial" panose="020B0604020202020204" pitchFamily="34" charset="0"/>
              <a:buChar char="•"/>
            </a:pPr>
            <a:r>
              <a:rPr lang="en-US" sz="2400" dirty="0">
                <a:latin typeface="Figtree"/>
              </a:rPr>
              <a:t>Complex event architecture as multiple partners are integrated into a unified program</a:t>
            </a:r>
          </a:p>
          <a:p>
            <a:pPr marL="285750" indent="-285750">
              <a:buFont typeface="Arial" panose="020B0604020202020204" pitchFamily="34" charset="0"/>
              <a:buChar char="•"/>
            </a:pPr>
            <a:r>
              <a:rPr lang="en-US" sz="2400" dirty="0">
                <a:latin typeface="Figtree"/>
              </a:rPr>
              <a:t>High-quality submissions received through the Call for Content (CFC)</a:t>
            </a:r>
          </a:p>
          <a:p>
            <a:pPr marL="285750" indent="-285750">
              <a:buFont typeface="Arial" panose="020B0604020202020204" pitchFamily="34" charset="0"/>
              <a:buChar char="•"/>
            </a:pPr>
            <a:r>
              <a:rPr lang="en-US" sz="2400" dirty="0">
                <a:latin typeface="Figtree"/>
              </a:rPr>
              <a:t>Author/session organizer notifications issued </a:t>
            </a:r>
            <a:br>
              <a:rPr lang="en-US" sz="2400" dirty="0"/>
            </a:br>
            <a:r>
              <a:rPr lang="en-US" sz="2400" dirty="0">
                <a:latin typeface="Figtree"/>
              </a:rPr>
              <a:t>on 16 December </a:t>
            </a:r>
          </a:p>
          <a:p>
            <a:pPr marL="285750" indent="-285750">
              <a:buFont typeface="Arial" panose="020B0604020202020204" pitchFamily="34" charset="0"/>
              <a:buChar char="•"/>
            </a:pPr>
            <a:r>
              <a:rPr lang="en-US" sz="2400" dirty="0">
                <a:latin typeface="Figtree"/>
              </a:rPr>
              <a:t>Conference registration opens on 27 January </a:t>
            </a:r>
          </a:p>
          <a:p>
            <a:pPr marL="285750" indent="-285750">
              <a:buFont typeface="Arial" panose="020B0604020202020204" pitchFamily="34" charset="0"/>
              <a:buChar char="•"/>
            </a:pPr>
            <a:r>
              <a:rPr lang="en-US" sz="2400" dirty="0">
                <a:latin typeface="Figtree"/>
              </a:rPr>
              <a:t>Program at full capacity</a:t>
            </a:r>
          </a:p>
        </p:txBody>
      </p:sp>
      <p:sp>
        <p:nvSpPr>
          <p:cNvPr id="4" name="Rectangle 3">
            <a:extLst>
              <a:ext uri="{FF2B5EF4-FFF2-40B4-BE49-F238E27FC236}">
                <a16:creationId xmlns:a16="http://schemas.microsoft.com/office/drawing/2014/main" id="{FA244032-4DCA-0273-B4FE-1E5BD74993F8}"/>
              </a:ext>
            </a:extLst>
          </p:cNvPr>
          <p:cNvSpPr/>
          <p:nvPr/>
        </p:nvSpPr>
        <p:spPr>
          <a:xfrm>
            <a:off x="8731595" y="1986701"/>
            <a:ext cx="3093783" cy="2038960"/>
          </a:xfrm>
          <a:prstGeom prst="rect">
            <a:avLst/>
          </a:prstGeom>
          <a:noFill/>
          <a:ln w="38100">
            <a:solidFill>
              <a:schemeClr val="bg1"/>
            </a:solid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US" sz="2000">
              <a:solidFill>
                <a:schemeClr val="bg1"/>
              </a:solidFill>
            </a:endParaRPr>
          </a:p>
          <a:p>
            <a:pPr algn="ctr"/>
            <a:r>
              <a:rPr lang="en-US" sz="2000">
                <a:solidFill>
                  <a:schemeClr val="bg1"/>
                </a:solidFill>
              </a:rPr>
              <a:t>Call for Content Submissions</a:t>
            </a:r>
            <a:endParaRPr lang="en-US">
              <a:solidFill>
                <a:schemeClr val="bg1"/>
              </a:solidFill>
            </a:endParaRPr>
          </a:p>
          <a:p>
            <a:pPr algn="ctr"/>
            <a:endParaRPr lang="en-US" sz="1600">
              <a:solidFill>
                <a:schemeClr val="bg1"/>
              </a:solidFill>
            </a:endParaRPr>
          </a:p>
          <a:p>
            <a:pPr algn="ctr">
              <a:lnSpc>
                <a:spcPct val="150000"/>
              </a:lnSpc>
            </a:pPr>
            <a:r>
              <a:rPr lang="en-US">
                <a:solidFill>
                  <a:schemeClr val="bg1"/>
                </a:solidFill>
              </a:rPr>
              <a:t>Call for Tech. Papers:  234</a:t>
            </a:r>
          </a:p>
          <a:p>
            <a:pPr algn="ctr">
              <a:lnSpc>
                <a:spcPct val="150000"/>
              </a:lnSpc>
            </a:pPr>
            <a:r>
              <a:rPr lang="en-US">
                <a:solidFill>
                  <a:schemeClr val="bg1"/>
                </a:solidFill>
              </a:rPr>
              <a:t>Call for Sessions: 128</a:t>
            </a:r>
          </a:p>
          <a:p>
            <a:r>
              <a:rPr lang="en-US" sz="2000" b="1">
                <a:solidFill>
                  <a:schemeClr val="bg1"/>
                </a:solidFill>
              </a:rPr>
              <a:t> </a:t>
            </a:r>
          </a:p>
        </p:txBody>
      </p:sp>
    </p:spTree>
    <p:extLst>
      <p:ext uri="{BB962C8B-B14F-4D97-AF65-F5344CB8AC3E}">
        <p14:creationId xmlns:p14="http://schemas.microsoft.com/office/powerpoint/2010/main" val="1442762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E1C91-16FF-4424-4E44-3B21A217908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C252DC9-EF61-46B0-3D35-C11D4EAE3699}"/>
              </a:ext>
            </a:extLst>
          </p:cNvPr>
          <p:cNvGraphicFramePr>
            <a:graphicFrameLocks noGrp="1"/>
          </p:cNvGraphicFramePr>
          <p:nvPr>
            <p:ph idx="1"/>
            <p:extLst>
              <p:ext uri="{D42A27DB-BD31-4B8C-83A1-F6EECF244321}">
                <p14:modId xmlns:p14="http://schemas.microsoft.com/office/powerpoint/2010/main" val="1283140449"/>
              </p:ext>
            </p:extLst>
          </p:nvPr>
        </p:nvGraphicFramePr>
        <p:xfrm>
          <a:off x="903972" y="1294597"/>
          <a:ext cx="9486122" cy="4903252"/>
        </p:xfrm>
        <a:graphic>
          <a:graphicData uri="http://schemas.openxmlformats.org/drawingml/2006/table">
            <a:tbl>
              <a:tblPr firstRow="1" bandRow="1">
                <a:tableStyleId>{3B4B98B0-60AC-42C2-AFA5-B58CD77FA1E5}</a:tableStyleId>
              </a:tblPr>
              <a:tblGrid>
                <a:gridCol w="1647738">
                  <a:extLst>
                    <a:ext uri="{9D8B030D-6E8A-4147-A177-3AD203B41FA5}">
                      <a16:colId xmlns:a16="http://schemas.microsoft.com/office/drawing/2014/main" val="1656588445"/>
                    </a:ext>
                  </a:extLst>
                </a:gridCol>
                <a:gridCol w="7838384">
                  <a:extLst>
                    <a:ext uri="{9D8B030D-6E8A-4147-A177-3AD203B41FA5}">
                      <a16:colId xmlns:a16="http://schemas.microsoft.com/office/drawing/2014/main" val="663248422"/>
                    </a:ext>
                  </a:extLst>
                </a:gridCol>
              </a:tblGrid>
              <a:tr h="523972">
                <a:tc>
                  <a:txBody>
                    <a:bodyPr/>
                    <a:lstStyle/>
                    <a:p>
                      <a:pPr algn="l"/>
                      <a:endParaRPr lang="en-US"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b="0" dirty="0" err="1">
                          <a:solidFill>
                            <a:schemeClr val="bg1"/>
                          </a:solidFill>
                        </a:rPr>
                        <a:t>SGx</a:t>
                      </a:r>
                      <a:r>
                        <a:rPr lang="en-US" b="0" dirty="0">
                          <a:solidFill>
                            <a:schemeClr val="bg1"/>
                          </a:solidFill>
                        </a:rPr>
                        <a:t> event on Sunday &amp; Monday</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94205126"/>
                  </a:ext>
                </a:extLst>
              </a:tr>
              <a:tr h="593834">
                <a:tc>
                  <a:txBody>
                    <a:bodyPr/>
                    <a:lstStyle/>
                    <a:p>
                      <a:pPr algn="l"/>
                      <a:endParaRPr lang="en-US"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dirty="0">
                          <a:solidFill>
                            <a:schemeClr val="bg1"/>
                          </a:solidFill>
                        </a:rPr>
                        <a:t>CSF Space Policy Summit </a:t>
                      </a:r>
                      <a:r>
                        <a:rPr lang="en-US" i="0" dirty="0">
                          <a:solidFill>
                            <a:schemeClr val="bg1"/>
                          </a:solidFill>
                        </a:rPr>
                        <a:t>(Tuesday &amp; Wednesday)</a:t>
                      </a:r>
                    </a:p>
                    <a:p>
                      <a:pPr marL="285750" indent="-285750" algn="l">
                        <a:buFont typeface="Arial" panose="020B0604020202020204" pitchFamily="34" charset="0"/>
                        <a:buChar char="•"/>
                      </a:pPr>
                      <a:r>
                        <a:rPr lang="en-US" dirty="0">
                          <a:solidFill>
                            <a:schemeClr val="bg1"/>
                          </a:solidFill>
                        </a:rPr>
                        <a:t>Spacefarers reception</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53440927"/>
                  </a:ext>
                </a:extLst>
              </a:tr>
              <a:tr h="593834">
                <a:tc>
                  <a:txBody>
                    <a:bodyPr/>
                    <a:lstStyle/>
                    <a:p>
                      <a:pPr algn="l"/>
                      <a:endParaRPr lang="en-US"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a:solidFill>
                            <a:schemeClr val="bg1"/>
                          </a:solidFill>
                        </a:rPr>
                        <a:t>Classified Day in Chantilly, VA (Monday)</a:t>
                      </a:r>
                    </a:p>
                    <a:p>
                      <a:pPr marL="285750" indent="-285750" algn="l">
                        <a:buFont typeface="Arial" panose="020B0604020202020204" pitchFamily="34" charset="0"/>
                        <a:buChar char="•"/>
                      </a:pPr>
                      <a:r>
                        <a:rPr lang="en-US">
                          <a:solidFill>
                            <a:schemeClr val="bg1"/>
                          </a:solidFill>
                        </a:rPr>
                        <a:t>Space Transformation Summit (Thursday)</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076631"/>
                  </a:ext>
                </a:extLst>
              </a:tr>
              <a:tr h="593834">
                <a:tc>
                  <a:txBody>
                    <a:bodyPr/>
                    <a:lstStyle/>
                    <a:p>
                      <a:pPr algn="l"/>
                      <a:endParaRPr lang="en-US"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n-US">
                          <a:solidFill>
                            <a:schemeClr val="bg1"/>
                          </a:solidFill>
                        </a:rPr>
                        <a:t>ISS R&amp;D sessions (Tuesday)</a:t>
                      </a:r>
                    </a:p>
                    <a:p>
                      <a:pPr marL="285750" indent="-285750" algn="l">
                        <a:buFont typeface="Arial" panose="020B0604020202020204" pitchFamily="34" charset="0"/>
                        <a:buChar char="•"/>
                      </a:pPr>
                      <a:r>
                        <a:rPr lang="en-US">
                          <a:solidFill>
                            <a:schemeClr val="bg1"/>
                          </a:solidFill>
                        </a:rPr>
                        <a:t>ISS R&amp;D Technical presentations (Wednesday &amp; Thursday)</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41326646"/>
                  </a:ext>
                </a:extLst>
              </a:tr>
              <a:tr h="593834">
                <a:tc>
                  <a:txBody>
                    <a:bodyPr/>
                    <a:lstStyle/>
                    <a:p>
                      <a:pPr algn="l"/>
                      <a:endParaRPr lang="en-US"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Finance &amp; Innovation content (Tuesday &amp; Wednesday)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Potentially organizing a start-up pitch competition (TBC)</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55900156"/>
                  </a:ext>
                </a:extLst>
              </a:tr>
              <a:tr h="593834">
                <a:tc>
                  <a:txBody>
                    <a:bodyPr/>
                    <a:lstStyle/>
                    <a:p>
                      <a:pPr algn="l"/>
                      <a:endParaRPr lang="en-US"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National Security content (Wednesday)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solidFill>
                            <a:schemeClr val="bg1"/>
                          </a:solidFill>
                        </a:rPr>
                        <a:t>Spacepower</a:t>
                      </a:r>
                      <a:r>
                        <a:rPr lang="en-US" sz="1800" dirty="0">
                          <a:solidFill>
                            <a:schemeClr val="bg1"/>
                          </a:solidFill>
                        </a:rPr>
                        <a:t> challenge session</a:t>
                      </a:r>
                      <a:endParaRPr lang="en-US" sz="1800" i="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87472086"/>
                  </a:ext>
                </a:extLst>
              </a:tr>
              <a:tr h="523972">
                <a:tc>
                  <a:txBody>
                    <a:bodyPr/>
                    <a:lstStyle/>
                    <a:p>
                      <a:pPr algn="l"/>
                      <a:endParaRPr lang="en-US"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Satellite infrastructure and services content (Thursday)</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982611"/>
                  </a:ext>
                </a:extLst>
              </a:tr>
              <a:tr h="654908">
                <a:tc>
                  <a:txBody>
                    <a:bodyPr/>
                    <a:lstStyle/>
                    <a:p>
                      <a:pPr lvl="0" algn="l">
                        <a:buNone/>
                      </a:pPr>
                      <a:endParaRPr lang="en-US" dirty="0">
                        <a:solidFill>
                          <a:schemeClr val="bg1"/>
                        </a:solidFill>
                      </a:endParaRPr>
                    </a:p>
                  </a:txBody>
                  <a:tcPr anchor="ctr">
                    <a:lnR w="12700">
                      <a:solidFill>
                        <a:schemeClr val="bg1"/>
                      </a:solidFill>
                    </a:lnR>
                    <a:lnT w="12700">
                      <a:solidFill>
                        <a:schemeClr val="bg1"/>
                      </a:solidFill>
                    </a:lnT>
                    <a:lnB w="12700">
                      <a:solidFill>
                        <a:schemeClr val="bg1"/>
                      </a:solidFill>
                    </a:lnB>
                    <a:solidFill>
                      <a:schemeClr val="bg1"/>
                    </a:solidFill>
                  </a:tcPr>
                </a:tc>
                <a:tc>
                  <a:txBody>
                    <a:bodyPr/>
                    <a:lstStyle/>
                    <a:p>
                      <a:pPr marL="285750" marR="0" lvl="0" indent="-285750" algn="l">
                        <a:lnSpc>
                          <a:spcPct val="100000"/>
                        </a:lnSpc>
                        <a:spcBef>
                          <a:spcPts val="0"/>
                        </a:spcBef>
                        <a:spcAft>
                          <a:spcPts val="0"/>
                        </a:spcAft>
                        <a:buClr>
                          <a:schemeClr val="bg1"/>
                        </a:buClr>
                        <a:buFont typeface="Arial" panose="020B0604020202020204" pitchFamily="34" charset="0"/>
                        <a:buChar char="•"/>
                      </a:pPr>
                      <a:r>
                        <a:rPr lang="en-US" sz="1800" b="0" i="0" u="none" strike="noStrike" noProof="0" dirty="0">
                          <a:solidFill>
                            <a:schemeClr val="bg1"/>
                          </a:solidFill>
                          <a:latin typeface="Aptos"/>
                        </a:rPr>
                        <a:t>ISS Heritage sessions (Thursday)</a:t>
                      </a:r>
                    </a:p>
                  </a:txBody>
                  <a:tcPr anchor="ctr">
                    <a:lnL w="12700">
                      <a:solidFill>
                        <a:schemeClr val="bg1"/>
                      </a:solidFill>
                    </a:lnL>
                    <a:lnT w="12700">
                      <a:solidFill>
                        <a:schemeClr val="bg1"/>
                      </a:solidFill>
                    </a:lnT>
                    <a:lnB w="12700">
                      <a:solidFill>
                        <a:schemeClr val="bg1"/>
                      </a:solidFill>
                    </a:lnB>
                  </a:tcPr>
                </a:tc>
                <a:extLst>
                  <a:ext uri="{0D108BD9-81ED-4DB2-BD59-A6C34878D82A}">
                    <a16:rowId xmlns:a16="http://schemas.microsoft.com/office/drawing/2014/main" val="4045153766"/>
                  </a:ext>
                </a:extLst>
              </a:tr>
            </a:tbl>
          </a:graphicData>
        </a:graphic>
      </p:graphicFrame>
      <p:sp>
        <p:nvSpPr>
          <p:cNvPr id="2" name="Title 1">
            <a:extLst>
              <a:ext uri="{FF2B5EF4-FFF2-40B4-BE49-F238E27FC236}">
                <a16:creationId xmlns:a16="http://schemas.microsoft.com/office/drawing/2014/main" id="{CD02660A-F8FB-DF43-6040-AB5935A39288}"/>
              </a:ext>
            </a:extLst>
          </p:cNvPr>
          <p:cNvSpPr>
            <a:spLocks noGrp="1"/>
          </p:cNvSpPr>
          <p:nvPr>
            <p:ph type="title"/>
          </p:nvPr>
        </p:nvSpPr>
        <p:spPr/>
        <p:txBody>
          <a:bodyPr/>
          <a:lstStyle/>
          <a:p>
            <a:r>
              <a:rPr lang="en-US">
                <a:latin typeface="Figtree SemiBold"/>
              </a:rPr>
              <a:t>ASCEND 2026 | </a:t>
            </a:r>
            <a:r>
              <a:rPr lang="en-US" sz="3600" b="0">
                <a:latin typeface="Figtree SemiBold"/>
              </a:rPr>
              <a:t>Event Partners</a:t>
            </a:r>
            <a:endParaRPr lang="en-US" sz="3600" b="0">
              <a:solidFill>
                <a:srgbClr val="000000"/>
              </a:solidFill>
              <a:latin typeface="Figtree SemiBold"/>
            </a:endParaRPr>
          </a:p>
        </p:txBody>
      </p:sp>
      <p:grpSp>
        <p:nvGrpSpPr>
          <p:cNvPr id="18" name="Group 17">
            <a:extLst>
              <a:ext uri="{FF2B5EF4-FFF2-40B4-BE49-F238E27FC236}">
                <a16:creationId xmlns:a16="http://schemas.microsoft.com/office/drawing/2014/main" id="{949BC725-6A42-4494-C555-3638F3489E08}"/>
              </a:ext>
            </a:extLst>
          </p:cNvPr>
          <p:cNvGrpSpPr/>
          <p:nvPr/>
        </p:nvGrpSpPr>
        <p:grpSpPr>
          <a:xfrm>
            <a:off x="1041470" y="1356625"/>
            <a:ext cx="1333822" cy="451347"/>
            <a:chOff x="1061023" y="1655600"/>
            <a:chExt cx="1467172" cy="546597"/>
          </a:xfrm>
        </p:grpSpPr>
        <p:sp>
          <p:nvSpPr>
            <p:cNvPr id="10" name="Rectangle 9">
              <a:extLst>
                <a:ext uri="{FF2B5EF4-FFF2-40B4-BE49-F238E27FC236}">
                  <a16:creationId xmlns:a16="http://schemas.microsoft.com/office/drawing/2014/main" id="{57F2D13D-A767-E3EC-8A20-9075F542B87A}"/>
                </a:ext>
              </a:extLst>
            </p:cNvPr>
            <p:cNvSpPr/>
            <p:nvPr/>
          </p:nvSpPr>
          <p:spPr>
            <a:xfrm>
              <a:off x="1061023" y="1655600"/>
              <a:ext cx="1467172" cy="54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Joint Receptions | Space Generation Advisory Council">
              <a:extLst>
                <a:ext uri="{FF2B5EF4-FFF2-40B4-BE49-F238E27FC236}">
                  <a16:creationId xmlns:a16="http://schemas.microsoft.com/office/drawing/2014/main" id="{C6301CC1-730F-C65E-A6CD-D198315C8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70" y="1714275"/>
              <a:ext cx="1049079" cy="4138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385ADFB-5729-FE92-8FBB-EAD9BDA43DC1}"/>
              </a:ext>
            </a:extLst>
          </p:cNvPr>
          <p:cNvGrpSpPr/>
          <p:nvPr/>
        </p:nvGrpSpPr>
        <p:grpSpPr>
          <a:xfrm>
            <a:off x="1041470" y="4520904"/>
            <a:ext cx="1333822" cy="441822"/>
            <a:chOff x="1061023" y="4969139"/>
            <a:chExt cx="1467172" cy="546597"/>
          </a:xfrm>
        </p:grpSpPr>
        <p:sp>
          <p:nvSpPr>
            <p:cNvPr id="15" name="Rectangle 14">
              <a:extLst>
                <a:ext uri="{FF2B5EF4-FFF2-40B4-BE49-F238E27FC236}">
                  <a16:creationId xmlns:a16="http://schemas.microsoft.com/office/drawing/2014/main" id="{870B4A42-C997-B033-EB5B-A72A85416541}"/>
                </a:ext>
              </a:extLst>
            </p:cNvPr>
            <p:cNvSpPr/>
            <p:nvPr/>
          </p:nvSpPr>
          <p:spPr>
            <a:xfrm>
              <a:off x="1061023" y="4969139"/>
              <a:ext cx="1467172" cy="54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88F67F-7505-1AAC-28C1-6F6C426E2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773" y="5116740"/>
              <a:ext cx="857770" cy="2965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C5A07307-F237-BF14-1CD9-B609F6B9F287}"/>
              </a:ext>
            </a:extLst>
          </p:cNvPr>
          <p:cNvGrpSpPr/>
          <p:nvPr/>
        </p:nvGrpSpPr>
        <p:grpSpPr>
          <a:xfrm>
            <a:off x="898160" y="5085161"/>
            <a:ext cx="1610917" cy="451347"/>
            <a:chOff x="908188" y="5639291"/>
            <a:chExt cx="1772842" cy="546597"/>
          </a:xfrm>
        </p:grpSpPr>
        <p:sp>
          <p:nvSpPr>
            <p:cNvPr id="16" name="Rectangle 15">
              <a:extLst>
                <a:ext uri="{FF2B5EF4-FFF2-40B4-BE49-F238E27FC236}">
                  <a16:creationId xmlns:a16="http://schemas.microsoft.com/office/drawing/2014/main" id="{AA1D54A6-4B29-65A0-98C1-AAB2A56366EB}"/>
                </a:ext>
              </a:extLst>
            </p:cNvPr>
            <p:cNvSpPr/>
            <p:nvPr/>
          </p:nvSpPr>
          <p:spPr>
            <a:xfrm>
              <a:off x="1061023" y="5639291"/>
              <a:ext cx="1467172" cy="54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2" descr="Jobs at Novaspace | Space Career Launchpad">
              <a:extLst>
                <a:ext uri="{FF2B5EF4-FFF2-40B4-BE49-F238E27FC236}">
                  <a16:creationId xmlns:a16="http://schemas.microsoft.com/office/drawing/2014/main" id="{57BF44C2-CCAB-2E37-B02B-86ED7852006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188" y="5726296"/>
              <a:ext cx="1772842" cy="3545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9DABDB72-2C40-A928-B293-ACBD0A75D07E}"/>
              </a:ext>
            </a:extLst>
          </p:cNvPr>
          <p:cNvGrpSpPr/>
          <p:nvPr/>
        </p:nvGrpSpPr>
        <p:grpSpPr>
          <a:xfrm>
            <a:off x="1041470" y="1923328"/>
            <a:ext cx="1333822" cy="452978"/>
            <a:chOff x="1061023" y="2328930"/>
            <a:chExt cx="1467172" cy="557753"/>
          </a:xfrm>
        </p:grpSpPr>
        <p:sp>
          <p:nvSpPr>
            <p:cNvPr id="11" name="Rectangle 10">
              <a:extLst>
                <a:ext uri="{FF2B5EF4-FFF2-40B4-BE49-F238E27FC236}">
                  <a16:creationId xmlns:a16="http://schemas.microsoft.com/office/drawing/2014/main" id="{A57B8F93-F9A9-CDE2-9873-9DE13D1BB25E}"/>
                </a:ext>
              </a:extLst>
            </p:cNvPr>
            <p:cNvSpPr/>
            <p:nvPr/>
          </p:nvSpPr>
          <p:spPr>
            <a:xfrm>
              <a:off x="1061023" y="2335797"/>
              <a:ext cx="1467172" cy="54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Commercial Space Federation (CSF) Launches Rebrand, Reorg and Integrate ...">
              <a:extLst>
                <a:ext uri="{FF2B5EF4-FFF2-40B4-BE49-F238E27FC236}">
                  <a16:creationId xmlns:a16="http://schemas.microsoft.com/office/drawing/2014/main" id="{78CED2A5-95ED-B0DF-C368-E30B26F2420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6408" b="20835"/>
            <a:stretch>
              <a:fillRect/>
            </a:stretch>
          </p:blipFill>
          <p:spPr bwMode="auto">
            <a:xfrm>
              <a:off x="1350236" y="2328930"/>
              <a:ext cx="888747" cy="5577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ED6A6C3-B057-3655-4226-4BBDA1BBF800}"/>
              </a:ext>
            </a:extLst>
          </p:cNvPr>
          <p:cNvGrpSpPr/>
          <p:nvPr/>
        </p:nvGrpSpPr>
        <p:grpSpPr>
          <a:xfrm>
            <a:off x="1011611" y="2602872"/>
            <a:ext cx="1384016" cy="451347"/>
            <a:chOff x="1031164" y="2990597"/>
            <a:chExt cx="1526891" cy="546597"/>
          </a:xfrm>
        </p:grpSpPr>
        <p:sp>
          <p:nvSpPr>
            <p:cNvPr id="12" name="Rectangle 11">
              <a:extLst>
                <a:ext uri="{FF2B5EF4-FFF2-40B4-BE49-F238E27FC236}">
                  <a16:creationId xmlns:a16="http://schemas.microsoft.com/office/drawing/2014/main" id="{4A1A7853-0327-0654-E1C2-1B39230C9EBC}"/>
                </a:ext>
              </a:extLst>
            </p:cNvPr>
            <p:cNvSpPr/>
            <p:nvPr/>
          </p:nvSpPr>
          <p:spPr>
            <a:xfrm>
              <a:off x="1061023" y="2990597"/>
              <a:ext cx="1467172" cy="54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8" descr="Download The Aerospace Corporation Logo in SVG Vector or PNG File ...">
              <a:extLst>
                <a:ext uri="{FF2B5EF4-FFF2-40B4-BE49-F238E27FC236}">
                  <a16:creationId xmlns:a16="http://schemas.microsoft.com/office/drawing/2014/main" id="{E4F94158-CB4A-0BEC-4792-1C60EB6226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941" b="36721"/>
            <a:stretch>
              <a:fillRect/>
            </a:stretch>
          </p:blipFill>
          <p:spPr bwMode="auto">
            <a:xfrm>
              <a:off x="1031164" y="3045388"/>
              <a:ext cx="1526891" cy="3557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8D8926C1-F90E-C309-F4EC-03520870D550}"/>
              </a:ext>
            </a:extLst>
          </p:cNvPr>
          <p:cNvGrpSpPr/>
          <p:nvPr/>
        </p:nvGrpSpPr>
        <p:grpSpPr>
          <a:xfrm>
            <a:off x="1041470" y="3232607"/>
            <a:ext cx="1333822" cy="441822"/>
            <a:chOff x="1061023" y="3649467"/>
            <a:chExt cx="1467172" cy="546597"/>
          </a:xfrm>
        </p:grpSpPr>
        <p:sp>
          <p:nvSpPr>
            <p:cNvPr id="13" name="Rectangle 12">
              <a:extLst>
                <a:ext uri="{FF2B5EF4-FFF2-40B4-BE49-F238E27FC236}">
                  <a16:creationId xmlns:a16="http://schemas.microsoft.com/office/drawing/2014/main" id="{41EB10B2-4B71-58AB-9FE8-D84C5DAF5684}"/>
                </a:ext>
              </a:extLst>
            </p:cNvPr>
            <p:cNvSpPr/>
            <p:nvPr/>
          </p:nvSpPr>
          <p:spPr>
            <a:xfrm>
              <a:off x="1061023" y="3649467"/>
              <a:ext cx="1467172" cy="54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ack background with a black square&#10;&#10;AI-generated content may be incorrect.">
              <a:extLst>
                <a:ext uri="{FF2B5EF4-FFF2-40B4-BE49-F238E27FC236}">
                  <a16:creationId xmlns:a16="http://schemas.microsoft.com/office/drawing/2014/main" id="{64FAF0AA-6B67-CAFC-8469-A143404D6531}"/>
                </a:ext>
              </a:extLst>
            </p:cNvPr>
            <p:cNvPicPr>
              <a:picLocks noChangeAspect="1"/>
            </p:cNvPicPr>
            <p:nvPr/>
          </p:nvPicPr>
          <p:blipFill>
            <a:blip r:embed="rId8"/>
            <a:stretch>
              <a:fillRect/>
            </a:stretch>
          </p:blipFill>
          <p:spPr>
            <a:xfrm>
              <a:off x="1253061" y="3717352"/>
              <a:ext cx="1083097" cy="393614"/>
            </a:xfrm>
            <a:prstGeom prst="rect">
              <a:avLst/>
            </a:prstGeom>
          </p:spPr>
        </p:pic>
      </p:grpSp>
      <p:grpSp>
        <p:nvGrpSpPr>
          <p:cNvPr id="22" name="Group 21">
            <a:extLst>
              <a:ext uri="{FF2B5EF4-FFF2-40B4-BE49-F238E27FC236}">
                <a16:creationId xmlns:a16="http://schemas.microsoft.com/office/drawing/2014/main" id="{EBCFD80D-B08C-A59B-0F9B-3D0A717BCD70}"/>
              </a:ext>
            </a:extLst>
          </p:cNvPr>
          <p:cNvGrpSpPr/>
          <p:nvPr/>
        </p:nvGrpSpPr>
        <p:grpSpPr>
          <a:xfrm>
            <a:off x="1041470" y="3826012"/>
            <a:ext cx="1333822" cy="441822"/>
            <a:chOff x="1061023" y="4326357"/>
            <a:chExt cx="1467172" cy="546597"/>
          </a:xfrm>
        </p:grpSpPr>
        <p:sp>
          <p:nvSpPr>
            <p:cNvPr id="14" name="Rectangle 13">
              <a:extLst>
                <a:ext uri="{FF2B5EF4-FFF2-40B4-BE49-F238E27FC236}">
                  <a16:creationId xmlns:a16="http://schemas.microsoft.com/office/drawing/2014/main" id="{07D90E5C-947B-C610-4308-099BBE4B6885}"/>
                </a:ext>
              </a:extLst>
            </p:cNvPr>
            <p:cNvSpPr/>
            <p:nvPr/>
          </p:nvSpPr>
          <p:spPr>
            <a:xfrm>
              <a:off x="1061023" y="4326357"/>
              <a:ext cx="1467172" cy="546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ponsors 2022 — Summit for Space Sustainability">
              <a:extLst>
                <a:ext uri="{FF2B5EF4-FFF2-40B4-BE49-F238E27FC236}">
                  <a16:creationId xmlns:a16="http://schemas.microsoft.com/office/drawing/2014/main" id="{B4A0FFF0-A26F-659F-DECA-98011B9224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7353" y="4387587"/>
              <a:ext cx="1133534" cy="455408"/>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descr="A logo for a company&#10;&#10;AI-generated content may be incorrect.">
            <a:extLst>
              <a:ext uri="{FF2B5EF4-FFF2-40B4-BE49-F238E27FC236}">
                <a16:creationId xmlns:a16="http://schemas.microsoft.com/office/drawing/2014/main" id="{02703446-5391-E676-C592-5C9FBB677281}"/>
              </a:ext>
            </a:extLst>
          </p:cNvPr>
          <p:cNvPicPr>
            <a:picLocks noChangeAspect="1"/>
          </p:cNvPicPr>
          <p:nvPr/>
        </p:nvPicPr>
        <p:blipFill>
          <a:blip r:embed="rId10"/>
          <a:stretch>
            <a:fillRect/>
          </a:stretch>
        </p:blipFill>
        <p:spPr>
          <a:xfrm>
            <a:off x="1267681" y="5621157"/>
            <a:ext cx="883230" cy="428101"/>
          </a:xfrm>
          <a:prstGeom prst="rect">
            <a:avLst/>
          </a:prstGeom>
        </p:spPr>
      </p:pic>
    </p:spTree>
    <p:extLst>
      <p:ext uri="{BB962C8B-B14F-4D97-AF65-F5344CB8AC3E}">
        <p14:creationId xmlns:p14="http://schemas.microsoft.com/office/powerpoint/2010/main" val="3075244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E26AD-0465-01E3-72AA-293CC0B38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13289E-6AAB-E279-FE7C-AF19FDDA1F72}"/>
              </a:ext>
            </a:extLst>
          </p:cNvPr>
          <p:cNvSpPr>
            <a:spLocks noGrp="1"/>
          </p:cNvSpPr>
          <p:nvPr>
            <p:ph type="title"/>
          </p:nvPr>
        </p:nvSpPr>
        <p:spPr/>
        <p:txBody>
          <a:bodyPr/>
          <a:lstStyle/>
          <a:p>
            <a:r>
              <a:rPr lang="en-US" dirty="0"/>
              <a:t>ASCEND 2026 | </a:t>
            </a:r>
            <a:r>
              <a:rPr lang="en-US" b="0" dirty="0"/>
              <a:t>Program At-A-Glance</a:t>
            </a:r>
            <a:endParaRPr lang="en-US" dirty="0"/>
          </a:p>
        </p:txBody>
      </p:sp>
      <p:sp>
        <p:nvSpPr>
          <p:cNvPr id="5" name="Content Placeholder 4">
            <a:extLst>
              <a:ext uri="{FF2B5EF4-FFF2-40B4-BE49-F238E27FC236}">
                <a16:creationId xmlns:a16="http://schemas.microsoft.com/office/drawing/2014/main" id="{C8C632AA-4FEC-D94A-EABB-1A134E8D9483}"/>
              </a:ext>
            </a:extLst>
          </p:cNvPr>
          <p:cNvSpPr>
            <a:spLocks noGrp="1"/>
          </p:cNvSpPr>
          <p:nvPr>
            <p:ph idx="1"/>
          </p:nvPr>
        </p:nvSpPr>
        <p:spPr>
          <a:xfrm>
            <a:off x="838200" y="1534332"/>
            <a:ext cx="10515600" cy="4417015"/>
          </a:xfrm>
        </p:spPr>
        <p:txBody>
          <a:bodyPr lIns="0" tIns="0" rIns="0" bIns="0" anchor="t">
            <a:noAutofit/>
          </a:bodyPr>
          <a:lstStyle/>
          <a:p>
            <a:r>
              <a:rPr lang="en-US" sz="2800" b="1" dirty="0">
                <a:solidFill>
                  <a:srgbClr val="A3CBE5"/>
                </a:solidFill>
              </a:rPr>
              <a:t>TOTAL CONTENT</a:t>
            </a:r>
          </a:p>
          <a:p>
            <a:r>
              <a:rPr lang="en-US" sz="4000" b="1" dirty="0">
                <a:solidFill>
                  <a:srgbClr val="E4B44C"/>
                </a:solidFill>
                <a:latin typeface="Figtree"/>
              </a:rPr>
              <a:t>~130</a:t>
            </a:r>
            <a:r>
              <a:rPr lang="en-US" sz="2400" b="1" dirty="0">
                <a:solidFill>
                  <a:srgbClr val="E4B44C"/>
                </a:solidFill>
                <a:latin typeface="Figtree"/>
              </a:rPr>
              <a:t> </a:t>
            </a:r>
            <a:r>
              <a:rPr lang="en-US" sz="2400" dirty="0">
                <a:latin typeface="Figtree"/>
              </a:rPr>
              <a:t>Staged Sessions</a:t>
            </a:r>
          </a:p>
          <a:p>
            <a:r>
              <a:rPr lang="en-US" sz="4000" b="1" dirty="0">
                <a:solidFill>
                  <a:srgbClr val="E4B44C"/>
                </a:solidFill>
                <a:latin typeface="Figtree"/>
              </a:rPr>
              <a:t>32</a:t>
            </a:r>
            <a:r>
              <a:rPr lang="en-US" sz="2400" b="1" dirty="0">
                <a:latin typeface="Figtree"/>
              </a:rPr>
              <a:t> </a:t>
            </a:r>
            <a:r>
              <a:rPr lang="en-US" sz="2400" dirty="0">
                <a:latin typeface="Figtree"/>
              </a:rPr>
              <a:t>Technical Paper Sessions </a:t>
            </a:r>
            <a:br>
              <a:rPr lang="en-US" sz="2400" dirty="0">
                <a:latin typeface="Figtree"/>
              </a:rPr>
            </a:br>
            <a:r>
              <a:rPr lang="en-US" sz="2400" dirty="0">
                <a:latin typeface="Figtree"/>
              </a:rPr>
              <a:t>         </a:t>
            </a:r>
            <a:r>
              <a:rPr lang="en-US" sz="3600" b="1" dirty="0">
                <a:solidFill>
                  <a:srgbClr val="E4B44C"/>
                </a:solidFill>
                <a:latin typeface="Figtree"/>
              </a:rPr>
              <a:t>191</a:t>
            </a:r>
            <a:r>
              <a:rPr lang="en-US" sz="2400" dirty="0">
                <a:latin typeface="Figtree"/>
              </a:rPr>
              <a:t> Technical Papers</a:t>
            </a:r>
          </a:p>
          <a:p>
            <a:pPr>
              <a:spcBef>
                <a:spcPts val="600"/>
              </a:spcBef>
            </a:pPr>
            <a:r>
              <a:rPr lang="en-US" sz="4000" b="1" dirty="0">
                <a:solidFill>
                  <a:srgbClr val="E4B44C"/>
                </a:solidFill>
                <a:latin typeface="Figtree"/>
              </a:rPr>
              <a:t>6</a:t>
            </a:r>
            <a:r>
              <a:rPr lang="en-US" sz="2400" dirty="0">
                <a:solidFill>
                  <a:schemeClr val="accent2">
                    <a:lumMod val="40000"/>
                    <a:lumOff val="60000"/>
                  </a:schemeClr>
                </a:solidFill>
                <a:latin typeface="Figtree"/>
              </a:rPr>
              <a:t> </a:t>
            </a:r>
            <a:r>
              <a:rPr lang="en-US" sz="2400" dirty="0">
                <a:latin typeface="Figtree"/>
              </a:rPr>
              <a:t>Workshops / Roundtables</a:t>
            </a:r>
          </a:p>
          <a:p>
            <a:endParaRPr lang="en-US" sz="2800" dirty="0"/>
          </a:p>
        </p:txBody>
      </p:sp>
      <p:sp>
        <p:nvSpPr>
          <p:cNvPr id="8" name="Content Placeholder 4">
            <a:extLst>
              <a:ext uri="{FF2B5EF4-FFF2-40B4-BE49-F238E27FC236}">
                <a16:creationId xmlns:a16="http://schemas.microsoft.com/office/drawing/2014/main" id="{7DE34DED-9318-B145-7E17-3F9A1D4104BD}"/>
              </a:ext>
            </a:extLst>
          </p:cNvPr>
          <p:cNvSpPr txBox="1">
            <a:spLocks/>
          </p:cNvSpPr>
          <p:nvPr/>
        </p:nvSpPr>
        <p:spPr>
          <a:xfrm>
            <a:off x="6096000" y="1534332"/>
            <a:ext cx="4636168" cy="2588377"/>
          </a:xfrm>
          <a:prstGeom prst="rect">
            <a:avLst/>
          </a:prstGeom>
        </p:spPr>
        <p:txBody>
          <a:bodyPr lIns="0" tIns="0" rIns="0" bIns="0">
            <a:noAutofit/>
          </a:bodyPr>
          <a:lstStyle>
            <a:lvl1pPr marL="0" indent="0" algn="l" defTabSz="914400" rtl="0" eaLnBrk="1" latinLnBrk="0" hangingPunct="1">
              <a:lnSpc>
                <a:spcPct val="90000"/>
              </a:lnSpc>
              <a:spcBef>
                <a:spcPts val="1000"/>
              </a:spcBef>
              <a:buFontTx/>
              <a:buNone/>
              <a:defRPr sz="1800" b="0" i="0" kern="1200">
                <a:solidFill>
                  <a:schemeClr val="tx2"/>
                </a:solidFill>
                <a:latin typeface="Figtree" pitchFamily="2"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Figtree" pitchFamily="2" charset="0"/>
                <a:ea typeface="+mn-ea"/>
                <a:cs typeface="+mn-cs"/>
              </a:defRPr>
            </a:lvl2pPr>
            <a:lvl3pPr marL="12001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Figtree" pitchFamily="2"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Figtree" pitchFamily="2"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rgbClr val="A3CBE5"/>
                </a:solidFill>
              </a:rPr>
              <a:t>TOTAL ROOMS</a:t>
            </a:r>
          </a:p>
          <a:p>
            <a:r>
              <a:rPr lang="en-US" sz="4000" b="1" dirty="0">
                <a:solidFill>
                  <a:srgbClr val="E4B44C"/>
                </a:solidFill>
              </a:rPr>
              <a:t>4</a:t>
            </a:r>
            <a:r>
              <a:rPr lang="en-US" sz="2800" b="1" dirty="0">
                <a:solidFill>
                  <a:schemeClr val="accent3">
                    <a:lumMod val="20000"/>
                    <a:lumOff val="80000"/>
                  </a:schemeClr>
                </a:solidFill>
              </a:rPr>
              <a:t> </a:t>
            </a:r>
            <a:r>
              <a:rPr lang="en-US" sz="2800" dirty="0">
                <a:solidFill>
                  <a:schemeClr val="bg1"/>
                </a:solidFill>
              </a:rPr>
              <a:t>Stages</a:t>
            </a:r>
          </a:p>
          <a:p>
            <a:r>
              <a:rPr lang="en-US" sz="4000" b="1" dirty="0">
                <a:solidFill>
                  <a:srgbClr val="E4B44C"/>
                </a:solidFill>
              </a:rPr>
              <a:t>6</a:t>
            </a:r>
            <a:r>
              <a:rPr lang="en-US" sz="2800" b="1" dirty="0">
                <a:solidFill>
                  <a:schemeClr val="accent3">
                    <a:lumMod val="40000"/>
                    <a:lumOff val="60000"/>
                  </a:schemeClr>
                </a:solidFill>
              </a:rPr>
              <a:t> </a:t>
            </a:r>
            <a:r>
              <a:rPr lang="en-US" sz="2800" dirty="0">
                <a:solidFill>
                  <a:schemeClr val="bg1"/>
                </a:solidFill>
              </a:rPr>
              <a:t>Technical rooms</a:t>
            </a:r>
          </a:p>
          <a:p>
            <a:r>
              <a:rPr lang="en-US" sz="4000" b="1" dirty="0">
                <a:solidFill>
                  <a:srgbClr val="E4B44C"/>
                </a:solidFill>
              </a:rPr>
              <a:t>1</a:t>
            </a:r>
            <a:r>
              <a:rPr lang="en-US" sz="2800" dirty="0">
                <a:solidFill>
                  <a:schemeClr val="bg1"/>
                </a:solidFill>
              </a:rPr>
              <a:t> Workshop room</a:t>
            </a:r>
          </a:p>
          <a:p>
            <a:endParaRPr lang="en-US" sz="2800" dirty="0">
              <a:solidFill>
                <a:schemeClr val="bg1"/>
              </a:solidFill>
            </a:endParaRPr>
          </a:p>
        </p:txBody>
      </p:sp>
      <p:sp>
        <p:nvSpPr>
          <p:cNvPr id="10" name="TextBox 9">
            <a:extLst>
              <a:ext uri="{FF2B5EF4-FFF2-40B4-BE49-F238E27FC236}">
                <a16:creationId xmlns:a16="http://schemas.microsoft.com/office/drawing/2014/main" id="{A79F6CD2-D32B-2444-CC91-549EB54DBED5}"/>
              </a:ext>
            </a:extLst>
          </p:cNvPr>
          <p:cNvSpPr txBox="1"/>
          <p:nvPr/>
        </p:nvSpPr>
        <p:spPr>
          <a:xfrm>
            <a:off x="838201" y="4528105"/>
            <a:ext cx="4961020" cy="1834348"/>
          </a:xfrm>
          <a:prstGeom prst="rect">
            <a:avLst/>
          </a:prstGeom>
          <a:noFill/>
        </p:spPr>
        <p:txBody>
          <a:bodyPr wrap="square">
            <a:spAutoFit/>
          </a:bodyPr>
          <a:lstStyle/>
          <a:p>
            <a:pPr>
              <a:lnSpc>
                <a:spcPct val="90000"/>
              </a:lnSpc>
              <a:spcBef>
                <a:spcPts val="1000"/>
              </a:spcBef>
            </a:pPr>
            <a:r>
              <a:rPr lang="en-US" sz="2800" b="1" dirty="0">
                <a:solidFill>
                  <a:srgbClr val="A3CBE5"/>
                </a:solidFill>
                <a:latin typeface="Figtree" pitchFamily="2" charset="0"/>
              </a:rPr>
              <a:t>FORMATS</a:t>
            </a:r>
          </a:p>
          <a:p>
            <a:pPr>
              <a:buNone/>
            </a:pPr>
            <a:r>
              <a:rPr lang="en-US" sz="2200" dirty="0">
                <a:solidFill>
                  <a:schemeClr val="bg1"/>
                </a:solidFill>
                <a:latin typeface="Figtree" pitchFamily="2" charset="0"/>
              </a:rPr>
              <a:t>Plenaries • Panels • Fireside Chats • Workshops • Speed mentoring • </a:t>
            </a:r>
            <a:r>
              <a:rPr lang="en-US" sz="2200" dirty="0" err="1">
                <a:solidFill>
                  <a:schemeClr val="bg1"/>
                </a:solidFill>
                <a:latin typeface="Figtree" pitchFamily="2" charset="0"/>
              </a:rPr>
              <a:t>Astrodebates</a:t>
            </a:r>
            <a:r>
              <a:rPr lang="en-US" sz="2200" dirty="0">
                <a:solidFill>
                  <a:schemeClr val="bg1"/>
                </a:solidFill>
                <a:latin typeface="Figtree" pitchFamily="2" charset="0"/>
              </a:rPr>
              <a:t> • Challenges • Roundtables Social events • …</a:t>
            </a:r>
          </a:p>
        </p:txBody>
      </p:sp>
      <p:sp>
        <p:nvSpPr>
          <p:cNvPr id="11" name="TextBox 10">
            <a:extLst>
              <a:ext uri="{FF2B5EF4-FFF2-40B4-BE49-F238E27FC236}">
                <a16:creationId xmlns:a16="http://schemas.microsoft.com/office/drawing/2014/main" id="{701D298A-2EB3-F6D7-E9CA-DB71438CBC6E}"/>
              </a:ext>
            </a:extLst>
          </p:cNvPr>
          <p:cNvSpPr txBox="1"/>
          <p:nvPr/>
        </p:nvSpPr>
        <p:spPr>
          <a:xfrm>
            <a:off x="5983704" y="4528105"/>
            <a:ext cx="5690706" cy="1144929"/>
          </a:xfrm>
          <a:prstGeom prst="rect">
            <a:avLst/>
          </a:prstGeom>
          <a:noFill/>
        </p:spPr>
        <p:txBody>
          <a:bodyPr wrap="square">
            <a:spAutoFit/>
          </a:bodyPr>
          <a:lstStyle/>
          <a:p>
            <a:pPr>
              <a:lnSpc>
                <a:spcPct val="90000"/>
              </a:lnSpc>
              <a:spcBef>
                <a:spcPts val="1000"/>
              </a:spcBef>
            </a:pPr>
            <a:r>
              <a:rPr lang="en-US" sz="2800" b="1" dirty="0">
                <a:solidFill>
                  <a:schemeClr val="accent2">
                    <a:lumMod val="40000"/>
                    <a:lumOff val="60000"/>
                  </a:schemeClr>
                </a:solidFill>
                <a:latin typeface="Figtree" pitchFamily="2" charset="0"/>
              </a:rPr>
              <a:t>One prog</a:t>
            </a:r>
            <a:r>
              <a:rPr lang="en-US" sz="2800" b="1" dirty="0">
                <a:solidFill>
                  <a:srgbClr val="A3CBE5"/>
                </a:solidFill>
                <a:latin typeface="Figtree" pitchFamily="2" charset="0"/>
              </a:rPr>
              <a:t>ram</a:t>
            </a:r>
            <a:r>
              <a:rPr lang="en-US" sz="2800" b="1" dirty="0">
                <a:solidFill>
                  <a:schemeClr val="accent2">
                    <a:lumMod val="40000"/>
                    <a:lumOff val="60000"/>
                  </a:schemeClr>
                </a:solidFill>
                <a:latin typeface="Figtree" pitchFamily="2" charset="0"/>
              </a:rPr>
              <a:t> – diverse audiences</a:t>
            </a:r>
            <a:br>
              <a:rPr lang="en-US" sz="2800" b="1" dirty="0">
                <a:solidFill>
                  <a:schemeClr val="accent2">
                    <a:lumMod val="40000"/>
                    <a:lumOff val="60000"/>
                  </a:schemeClr>
                </a:solidFill>
                <a:latin typeface="Figtree" pitchFamily="2" charset="0"/>
              </a:rPr>
            </a:br>
            <a:r>
              <a:rPr lang="en-US" sz="2400" dirty="0">
                <a:solidFill>
                  <a:schemeClr val="bg1"/>
                </a:solidFill>
                <a:latin typeface="Figtree" pitchFamily="2" charset="0"/>
              </a:rPr>
              <a:t>decision-makers, industry, academia, engineers, researchers, students/YP…</a:t>
            </a:r>
          </a:p>
        </p:txBody>
      </p:sp>
      <p:sp>
        <p:nvSpPr>
          <p:cNvPr id="6" name="Arrow: Bent-Up 5">
            <a:extLst>
              <a:ext uri="{FF2B5EF4-FFF2-40B4-BE49-F238E27FC236}">
                <a16:creationId xmlns:a16="http://schemas.microsoft.com/office/drawing/2014/main" id="{0E029583-4E95-9A81-EDBA-A48A6CC84AE7}"/>
              </a:ext>
            </a:extLst>
          </p:cNvPr>
          <p:cNvSpPr/>
          <p:nvPr/>
        </p:nvSpPr>
        <p:spPr>
          <a:xfrm rot="5400000">
            <a:off x="1050181" y="3215112"/>
            <a:ext cx="278831" cy="359410"/>
          </a:xfrm>
          <a:prstGeom prst="bentUpArrow">
            <a:avLst>
              <a:gd name="adj1" fmla="val 4272"/>
              <a:gd name="adj2" fmla="val 12015"/>
              <a:gd name="adj3" fmla="val 18504"/>
            </a:avLst>
          </a:prstGeom>
          <a:solidFill>
            <a:schemeClr val="accent3">
              <a:lumMod val="20000"/>
              <a:lumOff val="80000"/>
            </a:schemeClr>
          </a:solidFill>
          <a:ln>
            <a:solidFill>
              <a:srgbClr val="C3D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666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A1C8-EBF6-72A0-91A2-84706FAB3397}"/>
              </a:ext>
            </a:extLst>
          </p:cNvPr>
          <p:cNvSpPr>
            <a:spLocks noGrp="1"/>
          </p:cNvSpPr>
          <p:nvPr>
            <p:ph type="title"/>
          </p:nvPr>
        </p:nvSpPr>
        <p:spPr/>
        <p:txBody>
          <a:bodyPr/>
          <a:lstStyle/>
          <a:p>
            <a:r>
              <a:rPr lang="en-US" dirty="0">
                <a:latin typeface="Figtree SemiBold"/>
              </a:rPr>
              <a:t>ASCEND 2026 | </a:t>
            </a:r>
            <a:r>
              <a:rPr lang="en-US" b="0" dirty="0">
                <a:latin typeface="Figtree SemiBold"/>
              </a:rPr>
              <a:t>Program Topics</a:t>
            </a:r>
            <a:endParaRPr lang="en-US" dirty="0"/>
          </a:p>
        </p:txBody>
      </p:sp>
      <p:sp>
        <p:nvSpPr>
          <p:cNvPr id="24" name="Content Placeholder 23">
            <a:extLst>
              <a:ext uri="{FF2B5EF4-FFF2-40B4-BE49-F238E27FC236}">
                <a16:creationId xmlns:a16="http://schemas.microsoft.com/office/drawing/2014/main" id="{9EDB65B7-0A2F-195C-579E-28FDAEC084FF}"/>
              </a:ext>
            </a:extLst>
          </p:cNvPr>
          <p:cNvSpPr>
            <a:spLocks noGrp="1"/>
          </p:cNvSpPr>
          <p:nvPr>
            <p:ph idx="1"/>
          </p:nvPr>
        </p:nvSpPr>
        <p:spPr>
          <a:xfrm>
            <a:off x="601579" y="1613253"/>
            <a:ext cx="10752221" cy="4338094"/>
          </a:xfrm>
        </p:spPr>
        <p:txBody>
          <a:bodyPr/>
          <a:lstStyle/>
          <a:p>
            <a:r>
              <a:rPr lang="en-US" sz="2400" dirty="0"/>
              <a:t>Call for Content topic areas:</a:t>
            </a:r>
          </a:p>
        </p:txBody>
      </p:sp>
      <p:grpSp>
        <p:nvGrpSpPr>
          <p:cNvPr id="4" name="Group 3">
            <a:extLst>
              <a:ext uri="{FF2B5EF4-FFF2-40B4-BE49-F238E27FC236}">
                <a16:creationId xmlns:a16="http://schemas.microsoft.com/office/drawing/2014/main" id="{30F4DC97-71EE-BF7E-5089-3D091C4888D0}"/>
              </a:ext>
            </a:extLst>
          </p:cNvPr>
          <p:cNvGrpSpPr/>
          <p:nvPr/>
        </p:nvGrpSpPr>
        <p:grpSpPr>
          <a:xfrm>
            <a:off x="938756" y="2233602"/>
            <a:ext cx="567031" cy="544135"/>
            <a:chOff x="1114064" y="2880677"/>
            <a:chExt cx="373844" cy="361134"/>
          </a:xfrm>
          <a:solidFill>
            <a:schemeClr val="accent4">
              <a:lumMod val="75000"/>
            </a:schemeClr>
          </a:solidFill>
        </p:grpSpPr>
        <p:sp>
          <p:nvSpPr>
            <p:cNvPr id="5" name="Oval 4">
              <a:extLst>
                <a:ext uri="{FF2B5EF4-FFF2-40B4-BE49-F238E27FC236}">
                  <a16:creationId xmlns:a16="http://schemas.microsoft.com/office/drawing/2014/main" id="{04B55868-A1E0-C9D3-997A-9BCB99147B4B}"/>
                </a:ext>
              </a:extLst>
            </p:cNvPr>
            <p:cNvSpPr/>
            <p:nvPr/>
          </p:nvSpPr>
          <p:spPr>
            <a:xfrm>
              <a:off x="1114064" y="2880677"/>
              <a:ext cx="373844" cy="361134"/>
            </a:xfrm>
            <a:prstGeom prst="ellipse">
              <a:avLst/>
            </a:prstGeom>
            <a:solidFill>
              <a:srgbClr val="E4B4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Graphic 5" descr="Court with solid fill">
              <a:extLst>
                <a:ext uri="{FF2B5EF4-FFF2-40B4-BE49-F238E27FC236}">
                  <a16:creationId xmlns:a16="http://schemas.microsoft.com/office/drawing/2014/main" id="{3673E1E2-E3B3-71A7-53A6-63020F30FF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9678" y="2896838"/>
              <a:ext cx="287065" cy="287065"/>
            </a:xfrm>
            <a:prstGeom prst="rect">
              <a:avLst/>
            </a:prstGeom>
          </p:spPr>
        </p:pic>
      </p:grpSp>
      <p:grpSp>
        <p:nvGrpSpPr>
          <p:cNvPr id="7" name="Group 6">
            <a:extLst>
              <a:ext uri="{FF2B5EF4-FFF2-40B4-BE49-F238E27FC236}">
                <a16:creationId xmlns:a16="http://schemas.microsoft.com/office/drawing/2014/main" id="{463EB5A6-AA16-136C-C17E-28BE87310A7D}"/>
              </a:ext>
            </a:extLst>
          </p:cNvPr>
          <p:cNvGrpSpPr/>
          <p:nvPr/>
        </p:nvGrpSpPr>
        <p:grpSpPr>
          <a:xfrm>
            <a:off x="945702" y="4296891"/>
            <a:ext cx="567031" cy="617352"/>
            <a:chOff x="1130783" y="4476293"/>
            <a:chExt cx="373844" cy="361134"/>
          </a:xfrm>
          <a:solidFill>
            <a:srgbClr val="E4B44C"/>
          </a:solidFill>
        </p:grpSpPr>
        <p:sp>
          <p:nvSpPr>
            <p:cNvPr id="8" name="Oval 7">
              <a:extLst>
                <a:ext uri="{FF2B5EF4-FFF2-40B4-BE49-F238E27FC236}">
                  <a16:creationId xmlns:a16="http://schemas.microsoft.com/office/drawing/2014/main" id="{F533BF11-1EFD-4F97-87A4-1B6EEA6F56BD}"/>
                </a:ext>
              </a:extLst>
            </p:cNvPr>
            <p:cNvSpPr/>
            <p:nvPr/>
          </p:nvSpPr>
          <p:spPr>
            <a:xfrm>
              <a:off x="1130783" y="4476293"/>
              <a:ext cx="373844" cy="36113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Graphic 8" descr="Shield Tick with solid fill">
              <a:extLst>
                <a:ext uri="{FF2B5EF4-FFF2-40B4-BE49-F238E27FC236}">
                  <a16:creationId xmlns:a16="http://schemas.microsoft.com/office/drawing/2014/main" id="{EC4118FC-C1A1-0246-A193-3F79D6D3F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7482" y="4528744"/>
              <a:ext cx="283420" cy="283420"/>
            </a:xfrm>
            <a:prstGeom prst="rect">
              <a:avLst/>
            </a:prstGeom>
          </p:spPr>
        </p:pic>
      </p:grpSp>
      <p:grpSp>
        <p:nvGrpSpPr>
          <p:cNvPr id="10" name="Group 9">
            <a:extLst>
              <a:ext uri="{FF2B5EF4-FFF2-40B4-BE49-F238E27FC236}">
                <a16:creationId xmlns:a16="http://schemas.microsoft.com/office/drawing/2014/main" id="{D0902983-BF65-868E-27C1-493F87132E61}"/>
              </a:ext>
            </a:extLst>
          </p:cNvPr>
          <p:cNvGrpSpPr/>
          <p:nvPr/>
        </p:nvGrpSpPr>
        <p:grpSpPr>
          <a:xfrm>
            <a:off x="945702" y="3609649"/>
            <a:ext cx="560085" cy="584118"/>
            <a:chOff x="1130814" y="5308504"/>
            <a:chExt cx="373844" cy="361134"/>
          </a:xfrm>
        </p:grpSpPr>
        <p:sp>
          <p:nvSpPr>
            <p:cNvPr id="11" name="Oval 10">
              <a:extLst>
                <a:ext uri="{FF2B5EF4-FFF2-40B4-BE49-F238E27FC236}">
                  <a16:creationId xmlns:a16="http://schemas.microsoft.com/office/drawing/2014/main" id="{D128EB1F-BF27-5E12-F9F0-17E3615E8271}"/>
                </a:ext>
              </a:extLst>
            </p:cNvPr>
            <p:cNvSpPr/>
            <p:nvPr/>
          </p:nvSpPr>
          <p:spPr>
            <a:xfrm>
              <a:off x="1130814" y="5308504"/>
              <a:ext cx="373844" cy="361134"/>
            </a:xfrm>
            <a:prstGeom prst="ellipse">
              <a:avLst/>
            </a:prstGeom>
            <a:solidFill>
              <a:srgbClr val="E4B4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Graphic 11" descr="Full Moon with solid fill">
              <a:extLst>
                <a:ext uri="{FF2B5EF4-FFF2-40B4-BE49-F238E27FC236}">
                  <a16:creationId xmlns:a16="http://schemas.microsoft.com/office/drawing/2014/main" id="{F39CAF85-FD40-6A52-158F-A94D4FA5BC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1722" y="5331601"/>
              <a:ext cx="314940" cy="314940"/>
            </a:xfrm>
            <a:prstGeom prst="rect">
              <a:avLst/>
            </a:prstGeom>
          </p:spPr>
        </p:pic>
      </p:grpSp>
      <p:grpSp>
        <p:nvGrpSpPr>
          <p:cNvPr id="13" name="Group 12">
            <a:extLst>
              <a:ext uri="{FF2B5EF4-FFF2-40B4-BE49-F238E27FC236}">
                <a16:creationId xmlns:a16="http://schemas.microsoft.com/office/drawing/2014/main" id="{CFADCFDE-0125-4CA6-C574-F377D83112B5}"/>
              </a:ext>
            </a:extLst>
          </p:cNvPr>
          <p:cNvGrpSpPr/>
          <p:nvPr/>
        </p:nvGrpSpPr>
        <p:grpSpPr>
          <a:xfrm>
            <a:off x="945702" y="2892953"/>
            <a:ext cx="560085" cy="556919"/>
            <a:chOff x="904874" y="2006597"/>
            <a:chExt cx="593591" cy="573410"/>
          </a:xfrm>
        </p:grpSpPr>
        <p:sp>
          <p:nvSpPr>
            <p:cNvPr id="14" name="Oval 13">
              <a:extLst>
                <a:ext uri="{FF2B5EF4-FFF2-40B4-BE49-F238E27FC236}">
                  <a16:creationId xmlns:a16="http://schemas.microsoft.com/office/drawing/2014/main" id="{EBDD4048-7452-2B1A-82A7-F1E7DB6B0487}"/>
                </a:ext>
              </a:extLst>
            </p:cNvPr>
            <p:cNvSpPr/>
            <p:nvPr/>
          </p:nvSpPr>
          <p:spPr>
            <a:xfrm>
              <a:off x="904874" y="2006597"/>
              <a:ext cx="593591" cy="573410"/>
            </a:xfrm>
            <a:prstGeom prst="ellipse">
              <a:avLst/>
            </a:prstGeom>
            <a:solidFill>
              <a:srgbClr val="E4B4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Graphic 14">
              <a:extLst>
                <a:ext uri="{FF2B5EF4-FFF2-40B4-BE49-F238E27FC236}">
                  <a16:creationId xmlns:a16="http://schemas.microsoft.com/office/drawing/2014/main" id="{E16F4B68-3F11-89E0-F289-D62911C57C33}"/>
                </a:ext>
              </a:extLst>
            </p:cNvPr>
            <p:cNvPicPr>
              <a:picLocks noChangeAspect="1"/>
            </p:cNvPicPr>
            <p:nvPr/>
          </p:nvPicPr>
          <p:blipFill>
            <a:blip r:embed="rId9">
              <a:extLst>
                <a:ext uri="{96DAC541-7B7A-43D3-8B79-37D633B846F1}">
                  <asvg:svgBlip xmlns:asvg="http://schemas.microsoft.com/office/drawing/2016/SVG/main" r:embed="rId10"/>
                </a:ext>
              </a:extLst>
            </a:blip>
            <a:srcRect t="1" r="-8146" b="10329"/>
            <a:stretch>
              <a:fillRect/>
            </a:stretch>
          </p:blipFill>
          <p:spPr>
            <a:xfrm>
              <a:off x="1005967" y="2054580"/>
              <a:ext cx="457878" cy="477444"/>
            </a:xfrm>
            <a:prstGeom prst="rect">
              <a:avLst/>
            </a:prstGeom>
          </p:spPr>
        </p:pic>
      </p:grpSp>
      <p:grpSp>
        <p:nvGrpSpPr>
          <p:cNvPr id="16" name="Group 15">
            <a:extLst>
              <a:ext uri="{FF2B5EF4-FFF2-40B4-BE49-F238E27FC236}">
                <a16:creationId xmlns:a16="http://schemas.microsoft.com/office/drawing/2014/main" id="{E65BCAF7-8ABC-3332-7225-4EF33C1B0AC6}"/>
              </a:ext>
            </a:extLst>
          </p:cNvPr>
          <p:cNvGrpSpPr/>
          <p:nvPr/>
        </p:nvGrpSpPr>
        <p:grpSpPr>
          <a:xfrm>
            <a:off x="945702" y="5014076"/>
            <a:ext cx="560085" cy="617352"/>
            <a:chOff x="911036" y="3710410"/>
            <a:chExt cx="593591" cy="573410"/>
          </a:xfrm>
        </p:grpSpPr>
        <p:sp>
          <p:nvSpPr>
            <p:cNvPr id="17" name="Oval 16">
              <a:extLst>
                <a:ext uri="{FF2B5EF4-FFF2-40B4-BE49-F238E27FC236}">
                  <a16:creationId xmlns:a16="http://schemas.microsoft.com/office/drawing/2014/main" id="{F12FEF93-D8FA-8EDA-2BD9-8EB5023BE7B0}"/>
                </a:ext>
              </a:extLst>
            </p:cNvPr>
            <p:cNvSpPr/>
            <p:nvPr/>
          </p:nvSpPr>
          <p:spPr>
            <a:xfrm>
              <a:off x="911036" y="3710410"/>
              <a:ext cx="593591" cy="573410"/>
            </a:xfrm>
            <a:prstGeom prst="ellipse">
              <a:avLst/>
            </a:prstGeom>
            <a:solidFill>
              <a:srgbClr val="E4B4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 name="Graphic 17">
              <a:extLst>
                <a:ext uri="{FF2B5EF4-FFF2-40B4-BE49-F238E27FC236}">
                  <a16:creationId xmlns:a16="http://schemas.microsoft.com/office/drawing/2014/main" id="{9FCF64B7-9CBC-CD6D-6EE2-6A9B2450FC5F}"/>
                </a:ext>
              </a:extLst>
            </p:cNvPr>
            <p:cNvPicPr>
              <a:picLocks noChangeAspect="1"/>
            </p:cNvPicPr>
            <p:nvPr/>
          </p:nvPicPr>
          <p:blipFill>
            <a:blip r:embed="rId11">
              <a:extLst>
                <a:ext uri="{96DAC541-7B7A-43D3-8B79-37D633B846F1}">
                  <asvg:svgBlip xmlns:asvg="http://schemas.microsoft.com/office/drawing/2016/SVG/main" r:embed="rId12"/>
                </a:ext>
              </a:extLst>
            </a:blip>
            <a:srcRect b="19801"/>
            <a:stretch>
              <a:fillRect/>
            </a:stretch>
          </p:blipFill>
          <p:spPr>
            <a:xfrm>
              <a:off x="995421" y="3780425"/>
              <a:ext cx="412496" cy="413522"/>
            </a:xfrm>
            <a:prstGeom prst="rect">
              <a:avLst/>
            </a:prstGeom>
          </p:spPr>
        </p:pic>
      </p:grpSp>
      <p:sp>
        <p:nvSpPr>
          <p:cNvPr id="19" name="TextBox 18">
            <a:extLst>
              <a:ext uri="{FF2B5EF4-FFF2-40B4-BE49-F238E27FC236}">
                <a16:creationId xmlns:a16="http://schemas.microsoft.com/office/drawing/2014/main" id="{1C5D1C4A-F007-4BB3-4292-0F90C6485CE4}"/>
              </a:ext>
            </a:extLst>
          </p:cNvPr>
          <p:cNvSpPr txBox="1"/>
          <p:nvPr/>
        </p:nvSpPr>
        <p:spPr>
          <a:xfrm>
            <a:off x="1505787" y="2925873"/>
            <a:ext cx="4583059" cy="461665"/>
          </a:xfrm>
          <a:prstGeom prst="rect">
            <a:avLst/>
          </a:prstGeom>
          <a:noFill/>
        </p:spPr>
        <p:txBody>
          <a:bodyPr wrap="square" rtlCol="0">
            <a:spAutoFit/>
          </a:bodyPr>
          <a:lstStyle/>
          <a:p>
            <a:r>
              <a:rPr lang="en-US" sz="2400">
                <a:solidFill>
                  <a:schemeClr val="bg1"/>
                </a:solidFill>
              </a:rPr>
              <a:t>Space Economy</a:t>
            </a:r>
          </a:p>
        </p:txBody>
      </p:sp>
      <p:sp>
        <p:nvSpPr>
          <p:cNvPr id="20" name="TextBox 19">
            <a:extLst>
              <a:ext uri="{FF2B5EF4-FFF2-40B4-BE49-F238E27FC236}">
                <a16:creationId xmlns:a16="http://schemas.microsoft.com/office/drawing/2014/main" id="{D3EA4839-3816-58DA-9EDF-00CDC2C24D95}"/>
              </a:ext>
            </a:extLst>
          </p:cNvPr>
          <p:cNvSpPr txBox="1"/>
          <p:nvPr/>
        </p:nvSpPr>
        <p:spPr>
          <a:xfrm>
            <a:off x="1512534" y="2245359"/>
            <a:ext cx="2980658" cy="461665"/>
          </a:xfrm>
          <a:prstGeom prst="rect">
            <a:avLst/>
          </a:prstGeom>
          <a:noFill/>
        </p:spPr>
        <p:txBody>
          <a:bodyPr wrap="square" rtlCol="0">
            <a:spAutoFit/>
          </a:bodyPr>
          <a:lstStyle/>
          <a:p>
            <a:r>
              <a:rPr lang="en-US" sz="2400">
                <a:solidFill>
                  <a:schemeClr val="bg1"/>
                </a:solidFill>
              </a:rPr>
              <a:t>Policy and Law</a:t>
            </a:r>
          </a:p>
        </p:txBody>
      </p:sp>
      <p:sp>
        <p:nvSpPr>
          <p:cNvPr id="21" name="TextBox 20">
            <a:extLst>
              <a:ext uri="{FF2B5EF4-FFF2-40B4-BE49-F238E27FC236}">
                <a16:creationId xmlns:a16="http://schemas.microsoft.com/office/drawing/2014/main" id="{4F51BEDF-76BF-987B-8C66-73ADEDDBC84A}"/>
              </a:ext>
            </a:extLst>
          </p:cNvPr>
          <p:cNvSpPr txBox="1"/>
          <p:nvPr/>
        </p:nvSpPr>
        <p:spPr>
          <a:xfrm>
            <a:off x="1505787" y="4380960"/>
            <a:ext cx="2743200" cy="461665"/>
          </a:xfrm>
          <a:prstGeom prst="rect">
            <a:avLst/>
          </a:prstGeom>
          <a:noFill/>
        </p:spPr>
        <p:txBody>
          <a:bodyPr wrap="square" rtlCol="0">
            <a:spAutoFit/>
          </a:bodyPr>
          <a:lstStyle/>
          <a:p>
            <a:r>
              <a:rPr lang="en-US" sz="2400">
                <a:solidFill>
                  <a:schemeClr val="bg1"/>
                </a:solidFill>
              </a:rPr>
              <a:t>National Security</a:t>
            </a:r>
          </a:p>
        </p:txBody>
      </p:sp>
      <p:sp>
        <p:nvSpPr>
          <p:cNvPr id="22" name="TextBox 21">
            <a:extLst>
              <a:ext uri="{FF2B5EF4-FFF2-40B4-BE49-F238E27FC236}">
                <a16:creationId xmlns:a16="http://schemas.microsoft.com/office/drawing/2014/main" id="{DEE73DBA-132E-422B-6952-09337E1D7EE3}"/>
              </a:ext>
            </a:extLst>
          </p:cNvPr>
          <p:cNvSpPr txBox="1"/>
          <p:nvPr/>
        </p:nvSpPr>
        <p:spPr>
          <a:xfrm>
            <a:off x="1512534" y="3682440"/>
            <a:ext cx="3531907" cy="461665"/>
          </a:xfrm>
          <a:prstGeom prst="rect">
            <a:avLst/>
          </a:prstGeom>
          <a:noFill/>
        </p:spPr>
        <p:txBody>
          <a:bodyPr wrap="square" rtlCol="0">
            <a:spAutoFit/>
          </a:bodyPr>
          <a:lstStyle/>
          <a:p>
            <a:r>
              <a:rPr lang="en-US" sz="2400">
                <a:solidFill>
                  <a:schemeClr val="bg1"/>
                </a:solidFill>
              </a:rPr>
              <a:t>Science and Exploration</a:t>
            </a:r>
          </a:p>
        </p:txBody>
      </p:sp>
      <p:sp>
        <p:nvSpPr>
          <p:cNvPr id="23" name="TextBox 22">
            <a:extLst>
              <a:ext uri="{FF2B5EF4-FFF2-40B4-BE49-F238E27FC236}">
                <a16:creationId xmlns:a16="http://schemas.microsoft.com/office/drawing/2014/main" id="{19AB0563-5A33-7706-9B26-647907049127}"/>
              </a:ext>
            </a:extLst>
          </p:cNvPr>
          <p:cNvSpPr txBox="1"/>
          <p:nvPr/>
        </p:nvSpPr>
        <p:spPr>
          <a:xfrm>
            <a:off x="1473121" y="5098890"/>
            <a:ext cx="7986434" cy="461665"/>
          </a:xfrm>
          <a:prstGeom prst="rect">
            <a:avLst/>
          </a:prstGeom>
          <a:noFill/>
        </p:spPr>
        <p:txBody>
          <a:bodyPr wrap="square" rtlCol="0">
            <a:spAutoFit/>
          </a:bodyPr>
          <a:lstStyle/>
          <a:p>
            <a:r>
              <a:rPr lang="en-US" sz="2400">
                <a:solidFill>
                  <a:schemeClr val="bg1"/>
                </a:solidFill>
              </a:rPr>
              <a:t>(Cross-cutting) Technology Development and Utilization</a:t>
            </a:r>
          </a:p>
        </p:txBody>
      </p:sp>
      <p:sp>
        <p:nvSpPr>
          <p:cNvPr id="25" name="Rectangle 24">
            <a:extLst>
              <a:ext uri="{FF2B5EF4-FFF2-40B4-BE49-F238E27FC236}">
                <a16:creationId xmlns:a16="http://schemas.microsoft.com/office/drawing/2014/main" id="{1089BB91-37D9-53CA-92E9-A82850689355}"/>
              </a:ext>
            </a:extLst>
          </p:cNvPr>
          <p:cNvSpPr/>
          <p:nvPr/>
        </p:nvSpPr>
        <p:spPr>
          <a:xfrm>
            <a:off x="8205396" y="2156290"/>
            <a:ext cx="3310889" cy="100379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Some sessions might belong to more than one topic area</a:t>
            </a:r>
          </a:p>
        </p:txBody>
      </p:sp>
    </p:spTree>
    <p:extLst>
      <p:ext uri="{BB962C8B-B14F-4D97-AF65-F5344CB8AC3E}">
        <p14:creationId xmlns:p14="http://schemas.microsoft.com/office/powerpoint/2010/main" val="1020378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1FA10-9A91-CAF2-3CD0-4A48DE5A8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8171A-EE8B-BC81-6D6E-E4ACE3D91DB7}"/>
              </a:ext>
            </a:extLst>
          </p:cNvPr>
          <p:cNvSpPr>
            <a:spLocks noGrp="1"/>
          </p:cNvSpPr>
          <p:nvPr>
            <p:ph type="title"/>
          </p:nvPr>
        </p:nvSpPr>
        <p:spPr/>
        <p:txBody>
          <a:bodyPr/>
          <a:lstStyle/>
          <a:p>
            <a:r>
              <a:rPr lang="en-US">
                <a:latin typeface="Figtree SemiBold"/>
              </a:rPr>
              <a:t>ASCEND 2026  At-A-Glance</a:t>
            </a:r>
            <a:endParaRPr lang="en-US"/>
          </a:p>
        </p:txBody>
      </p:sp>
      <p:sp>
        <p:nvSpPr>
          <p:cNvPr id="3" name="Content Placeholder 2">
            <a:extLst>
              <a:ext uri="{FF2B5EF4-FFF2-40B4-BE49-F238E27FC236}">
                <a16:creationId xmlns:a16="http://schemas.microsoft.com/office/drawing/2014/main" id="{819A2BD2-1DB5-0AF4-D4A8-1C4820C482C0}"/>
              </a:ext>
            </a:extLst>
          </p:cNvPr>
          <p:cNvSpPr>
            <a:spLocks noGrp="1"/>
          </p:cNvSpPr>
          <p:nvPr>
            <p:ph idx="1"/>
          </p:nvPr>
        </p:nvSpPr>
        <p:spPr/>
        <p:txBody>
          <a:bodyPr lIns="0" tIns="0" rIns="0" bIns="0" anchor="t">
            <a:noAutofit/>
          </a:bodyPr>
          <a:lstStyle/>
          <a:p>
            <a:endParaRPr lang="en-US" sz="2800">
              <a:solidFill>
                <a:srgbClr val="000000"/>
              </a:solidFill>
              <a:latin typeface="Aptos"/>
            </a:endParaRPr>
          </a:p>
          <a:p>
            <a:pPr marL="457200" indent="-457200">
              <a:buFont typeface="Arial,Sans-Serif" panose="020B0604020202020204" pitchFamily="34" charset="0"/>
            </a:pPr>
            <a:endParaRPr lang="en-US" sz="1600">
              <a:latin typeface="Figtree"/>
              <a:cs typeface="Arial"/>
            </a:endParaRPr>
          </a:p>
          <a:p>
            <a:pPr marL="457200" indent="-457200">
              <a:buFont typeface="Arial,Sans-Serif" panose="020B0604020202020204" pitchFamily="34" charset="0"/>
            </a:pPr>
            <a:endParaRPr lang="en-US" sz="1600">
              <a:latin typeface="Figtree"/>
              <a:cs typeface="Arial"/>
            </a:endParaRPr>
          </a:p>
        </p:txBody>
      </p:sp>
      <p:sp>
        <p:nvSpPr>
          <p:cNvPr id="6" name="Rectangle 5">
            <a:extLst>
              <a:ext uri="{FF2B5EF4-FFF2-40B4-BE49-F238E27FC236}">
                <a16:creationId xmlns:a16="http://schemas.microsoft.com/office/drawing/2014/main" id="{3391C2AA-A9EA-9B19-442B-A9547B34F961}"/>
              </a:ext>
            </a:extLst>
          </p:cNvPr>
          <p:cNvSpPr/>
          <p:nvPr/>
        </p:nvSpPr>
        <p:spPr>
          <a:xfrm>
            <a:off x="517590" y="2250158"/>
            <a:ext cx="2125000" cy="3778007"/>
          </a:xfrm>
          <a:prstGeom prst="rect">
            <a:avLst/>
          </a:prstGeom>
          <a:solidFill>
            <a:srgbClr val="2E3E9D"/>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lvl="0" algn="ctr"/>
            <a:endParaRPr lang="en-US" sz="1200" b="1">
              <a:latin typeface="Figtree" pitchFamily="2" charset="0"/>
            </a:endParaRPr>
          </a:p>
          <a:p>
            <a:pPr algn="ctr"/>
            <a:r>
              <a:rPr lang="en-US" sz="1200">
                <a:latin typeface="Figtree"/>
              </a:rPr>
              <a:t>SGAC </a:t>
            </a:r>
            <a:r>
              <a:rPr lang="en-US" sz="1200" err="1">
                <a:latin typeface="Figtree"/>
              </a:rPr>
              <a:t>SGx</a:t>
            </a:r>
            <a:r>
              <a:rPr lang="en-US" sz="1200">
                <a:latin typeface="Figtree"/>
              </a:rPr>
              <a:t> event</a:t>
            </a:r>
            <a:endParaRPr lang="en-US" sz="1200">
              <a:latin typeface="Figtree" pitchFamily="2" charset="0"/>
            </a:endParaRPr>
          </a:p>
          <a:p>
            <a:pPr lvl="0" algn="ctr"/>
            <a:r>
              <a:rPr lang="en-US" sz="1200">
                <a:latin typeface="Figtree"/>
              </a:rPr>
              <a:t> </a:t>
            </a:r>
          </a:p>
          <a:p>
            <a:pPr algn="ctr"/>
            <a:r>
              <a:rPr lang="en-US" sz="1200">
                <a:latin typeface="Figtree"/>
              </a:rPr>
              <a:t>AIAA Business Meetings – </a:t>
            </a:r>
            <a:br>
              <a:rPr lang="en-US" sz="1200">
                <a:latin typeface="Figtree" pitchFamily="2" charset="0"/>
              </a:rPr>
            </a:br>
            <a:r>
              <a:rPr lang="en-US" sz="1200">
                <a:latin typeface="Figtree"/>
              </a:rPr>
              <a:t>Joint </a:t>
            </a:r>
            <a:r>
              <a:rPr lang="en-US" sz="1200" err="1">
                <a:latin typeface="Figtree"/>
              </a:rPr>
              <a:t>BoT</a:t>
            </a:r>
            <a:r>
              <a:rPr lang="en-US" sz="1200">
                <a:latin typeface="Figtree"/>
              </a:rPr>
              <a:t>/Council, </a:t>
            </a:r>
          </a:p>
          <a:p>
            <a:pPr algn="ctr"/>
            <a:r>
              <a:rPr lang="en-US" sz="1200">
                <a:latin typeface="Figtree"/>
              </a:rPr>
              <a:t>TAD, READ, IOD</a:t>
            </a:r>
            <a:endParaRPr lang="en-US"/>
          </a:p>
          <a:p>
            <a:pPr lvl="0" algn="ctr"/>
            <a:endParaRPr lang="en-US" sz="1200">
              <a:latin typeface="Figtree" pitchFamily="2" charset="0"/>
            </a:endParaRPr>
          </a:p>
          <a:p>
            <a:pPr algn="ctr"/>
            <a:endParaRPr lang="en-US" sz="1200">
              <a:latin typeface="Figtree"/>
            </a:endParaRPr>
          </a:p>
          <a:p>
            <a:pPr algn="ctr"/>
            <a:endParaRPr lang="en-US" sz="1200">
              <a:latin typeface="Figtree"/>
            </a:endParaRPr>
          </a:p>
          <a:p>
            <a:pPr algn="ctr"/>
            <a:endParaRPr lang="en-US" sz="1200">
              <a:latin typeface="Figtree"/>
            </a:endParaRPr>
          </a:p>
          <a:p>
            <a:pPr algn="ctr"/>
            <a:endParaRPr lang="en-US" sz="1200">
              <a:latin typeface="Figtree"/>
            </a:endParaRPr>
          </a:p>
          <a:p>
            <a:pPr algn="ctr"/>
            <a:endParaRPr lang="en-US" sz="1200">
              <a:latin typeface="Figtree"/>
            </a:endParaRPr>
          </a:p>
          <a:p>
            <a:pPr algn="ctr"/>
            <a:endParaRPr lang="en-US" sz="1200">
              <a:latin typeface="Figtree"/>
            </a:endParaRPr>
          </a:p>
          <a:p>
            <a:pPr algn="ctr"/>
            <a:r>
              <a:rPr lang="en-US" sz="1200">
                <a:latin typeface="Figtree"/>
              </a:rPr>
              <a:t>––––––––</a:t>
            </a:r>
            <a:endParaRPr lang="en-US"/>
          </a:p>
          <a:p>
            <a:pPr lvl="0" algn="ctr"/>
            <a:r>
              <a:rPr lang="en-US" sz="1200" b="1">
                <a:latin typeface="Figtree"/>
              </a:rPr>
              <a:t>Evening</a:t>
            </a:r>
            <a:br>
              <a:rPr lang="en-US" sz="1200">
                <a:latin typeface="Figtree" pitchFamily="2" charset="0"/>
              </a:rPr>
            </a:br>
            <a:r>
              <a:rPr lang="en-US" sz="1200">
                <a:latin typeface="Figtree"/>
              </a:rPr>
              <a:t>SGAC Dinner </a:t>
            </a:r>
          </a:p>
        </p:txBody>
      </p:sp>
      <p:sp>
        <p:nvSpPr>
          <p:cNvPr id="7" name="Rectangle 6">
            <a:extLst>
              <a:ext uri="{FF2B5EF4-FFF2-40B4-BE49-F238E27FC236}">
                <a16:creationId xmlns:a16="http://schemas.microsoft.com/office/drawing/2014/main" id="{164BCEB4-A4D4-9576-9E40-E45EC0A22E4F}"/>
              </a:ext>
            </a:extLst>
          </p:cNvPr>
          <p:cNvSpPr/>
          <p:nvPr/>
        </p:nvSpPr>
        <p:spPr>
          <a:xfrm>
            <a:off x="2787942" y="2250159"/>
            <a:ext cx="2125000" cy="3783398"/>
          </a:xfrm>
          <a:prstGeom prst="rect">
            <a:avLst/>
          </a:prstGeom>
          <a:solidFill>
            <a:srgbClr val="362D9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1200" b="1">
              <a:latin typeface="Figtree" pitchFamily="2" charset="0"/>
            </a:endParaRPr>
          </a:p>
          <a:p>
            <a:pPr algn="ctr"/>
            <a:r>
              <a:rPr lang="en-US" sz="1200">
                <a:latin typeface="Figtree"/>
                <a:ea typeface="+mn-lt"/>
                <a:cs typeface="+mn-lt"/>
              </a:rPr>
              <a:t>SGAC </a:t>
            </a:r>
            <a:r>
              <a:rPr lang="en-US" sz="1200" err="1">
                <a:latin typeface="Figtree"/>
                <a:ea typeface="+mn-lt"/>
                <a:cs typeface="+mn-lt"/>
              </a:rPr>
              <a:t>SGx</a:t>
            </a:r>
            <a:r>
              <a:rPr lang="en-US" sz="1200">
                <a:latin typeface="Figtree"/>
                <a:ea typeface="+mn-lt"/>
                <a:cs typeface="+mn-lt"/>
              </a:rPr>
              <a:t> event</a:t>
            </a:r>
          </a:p>
          <a:p>
            <a:pPr lvl="0" algn="ctr"/>
            <a:r>
              <a:rPr lang="en-US" sz="1200">
                <a:latin typeface="Figtree"/>
              </a:rPr>
              <a:t> </a:t>
            </a:r>
          </a:p>
          <a:p>
            <a:pPr algn="ctr"/>
            <a:r>
              <a:rPr lang="en-US" sz="1200">
                <a:latin typeface="Figtree"/>
              </a:rPr>
              <a:t>Classified Day at</a:t>
            </a:r>
            <a:br>
              <a:rPr lang="en-US" sz="1200">
                <a:latin typeface="Figtree" pitchFamily="2" charset="0"/>
              </a:rPr>
            </a:br>
            <a:r>
              <a:rPr lang="en-US" sz="1200">
                <a:latin typeface="Figtree"/>
              </a:rPr>
              <a:t> Aerospace Corp, </a:t>
            </a:r>
          </a:p>
          <a:p>
            <a:pPr lvl="0" algn="ctr"/>
            <a:r>
              <a:rPr lang="en-US" sz="1200">
                <a:latin typeface="Figtree"/>
              </a:rPr>
              <a:t>Chantilly, VA</a:t>
            </a:r>
            <a:endParaRPr lang="en-US"/>
          </a:p>
          <a:p>
            <a:pPr lvl="0" algn="ctr"/>
            <a:endParaRPr lang="en-US" sz="1200">
              <a:latin typeface="Figtree" pitchFamily="2" charset="0"/>
            </a:endParaRPr>
          </a:p>
          <a:p>
            <a:pPr lvl="0" algn="ctr"/>
            <a:r>
              <a:rPr lang="en-US" sz="1200">
                <a:latin typeface="Figtree"/>
              </a:rPr>
              <a:t>Artemis Dialogue Mtg, TBC</a:t>
            </a:r>
          </a:p>
          <a:p>
            <a:pPr lvl="0" algn="ctr"/>
            <a:r>
              <a:rPr lang="en-US" sz="1200">
                <a:latin typeface="Figtree"/>
              </a:rPr>
              <a:t> </a:t>
            </a:r>
          </a:p>
          <a:p>
            <a:pPr algn="ctr"/>
            <a:endParaRPr lang="en-US" sz="1200">
              <a:latin typeface="Figtree"/>
            </a:endParaRPr>
          </a:p>
          <a:p>
            <a:pPr algn="ctr"/>
            <a:endParaRPr lang="en-US" sz="1200">
              <a:latin typeface="Figtree"/>
            </a:endParaRPr>
          </a:p>
          <a:p>
            <a:pPr algn="ctr"/>
            <a:endParaRPr lang="en-US" sz="1200">
              <a:latin typeface="Figtree"/>
            </a:endParaRPr>
          </a:p>
          <a:p>
            <a:pPr algn="ctr"/>
            <a:endParaRPr lang="en-US" sz="1200">
              <a:latin typeface="Figtree"/>
            </a:endParaRPr>
          </a:p>
          <a:p>
            <a:pPr algn="ctr"/>
            <a:r>
              <a:rPr lang="en-US" sz="1200">
                <a:latin typeface="Figtree"/>
              </a:rPr>
              <a:t>––––––––</a:t>
            </a:r>
            <a:endParaRPr lang="en-US"/>
          </a:p>
          <a:p>
            <a:pPr lvl="0" algn="ctr"/>
            <a:r>
              <a:rPr lang="en-US" sz="1200" b="1">
                <a:latin typeface="Figtree"/>
              </a:rPr>
              <a:t>Evening</a:t>
            </a:r>
            <a:br>
              <a:rPr lang="en-US" sz="1200">
                <a:latin typeface="Figtree" pitchFamily="2" charset="0"/>
              </a:rPr>
            </a:br>
            <a:r>
              <a:rPr lang="en-US" sz="1200">
                <a:latin typeface="Figtree"/>
              </a:rPr>
              <a:t>Fellows Dinner </a:t>
            </a:r>
          </a:p>
        </p:txBody>
      </p:sp>
      <p:sp>
        <p:nvSpPr>
          <p:cNvPr id="8" name="Rectangle 7">
            <a:extLst>
              <a:ext uri="{FF2B5EF4-FFF2-40B4-BE49-F238E27FC236}">
                <a16:creationId xmlns:a16="http://schemas.microsoft.com/office/drawing/2014/main" id="{8B349759-0219-07C7-20F8-0481662C361E}"/>
              </a:ext>
            </a:extLst>
          </p:cNvPr>
          <p:cNvSpPr/>
          <p:nvPr/>
        </p:nvSpPr>
        <p:spPr>
          <a:xfrm>
            <a:off x="5058295" y="2250159"/>
            <a:ext cx="2125000" cy="3778007"/>
          </a:xfrm>
          <a:prstGeom prst="rect">
            <a:avLst/>
          </a:prstGeom>
          <a:solidFill>
            <a:srgbClr val="4D2C92"/>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lvl="0" algn="ctr"/>
            <a:endParaRPr lang="en-US" sz="1200" b="1">
              <a:latin typeface="Figtree" pitchFamily="2" charset="0"/>
            </a:endParaRPr>
          </a:p>
          <a:p>
            <a:pPr algn="ctr"/>
            <a:r>
              <a:rPr lang="en-US" sz="1200">
                <a:latin typeface="Figtree"/>
              </a:rPr>
              <a:t>Opening Plenary: </a:t>
            </a:r>
            <a:br>
              <a:rPr lang="en-US" sz="1200">
                <a:latin typeface="Figtree"/>
              </a:rPr>
            </a:br>
            <a:r>
              <a:rPr lang="en-US" sz="1200">
                <a:latin typeface="Figtree"/>
              </a:rPr>
              <a:t>NASA Keynote, TBC</a:t>
            </a:r>
            <a:endParaRPr lang="en-US" sz="1200">
              <a:latin typeface="Figtree" pitchFamily="2" charset="0"/>
            </a:endParaRPr>
          </a:p>
          <a:p>
            <a:pPr algn="ctr"/>
            <a:endParaRPr lang="en-US" sz="1200">
              <a:latin typeface="Figtree" pitchFamily="2" charset="0"/>
            </a:endParaRPr>
          </a:p>
          <a:p>
            <a:pPr algn="ctr"/>
            <a:r>
              <a:rPr lang="en-US" sz="1200">
                <a:latin typeface="Figtree"/>
              </a:rPr>
              <a:t>CSF Policy Summit, </a:t>
            </a:r>
            <a:br>
              <a:rPr lang="en-US" sz="1200">
                <a:latin typeface="Figtree"/>
              </a:rPr>
            </a:br>
            <a:r>
              <a:rPr lang="en-US" sz="1200">
                <a:latin typeface="Figtree"/>
              </a:rPr>
              <a:t>ISS R&amp;D content, </a:t>
            </a:r>
            <a:br>
              <a:rPr lang="en-US" sz="1200">
                <a:latin typeface="Figtree"/>
              </a:rPr>
            </a:br>
            <a:r>
              <a:rPr lang="en-US" sz="1200" err="1">
                <a:latin typeface="Figtree"/>
              </a:rPr>
              <a:t>BryceTech</a:t>
            </a:r>
            <a:r>
              <a:rPr lang="en-US" sz="1200">
                <a:latin typeface="Figtree"/>
              </a:rPr>
              <a:t> Investment content, CFC Staged content and </a:t>
            </a:r>
            <a:br>
              <a:rPr lang="en-US" sz="1200">
                <a:latin typeface="Figtree"/>
              </a:rPr>
            </a:br>
            <a:r>
              <a:rPr lang="en-US" sz="1200">
                <a:latin typeface="Figtree"/>
              </a:rPr>
              <a:t>tech sessions </a:t>
            </a:r>
            <a:br>
              <a:rPr lang="en-US" sz="1200">
                <a:latin typeface="Figtree"/>
              </a:rPr>
            </a:br>
            <a:r>
              <a:rPr lang="en-US" sz="1200">
                <a:latin typeface="Figtree"/>
                <a:ea typeface="+mn-lt"/>
                <a:cs typeface="+mn-lt"/>
              </a:rPr>
              <a:t>(</a:t>
            </a:r>
            <a:r>
              <a:rPr lang="en-US" sz="1200">
                <a:latin typeface="Figtree"/>
              </a:rPr>
              <a:t>across topics inc. space exploration)</a:t>
            </a:r>
            <a:r>
              <a:rPr lang="en-US" sz="1200">
                <a:latin typeface="Figtree"/>
                <a:ea typeface="+mn-lt"/>
                <a:cs typeface="+mn-lt"/>
              </a:rPr>
              <a:t> </a:t>
            </a:r>
          </a:p>
          <a:p>
            <a:pPr lvl="0" algn="ctr"/>
            <a:endParaRPr lang="en-US" sz="1200">
              <a:latin typeface="Figtree"/>
            </a:endParaRPr>
          </a:p>
          <a:p>
            <a:pPr algn="ctr"/>
            <a:r>
              <a:rPr lang="en-US" sz="1200">
                <a:latin typeface="Figtree"/>
              </a:rPr>
              <a:t>––––––––</a:t>
            </a:r>
            <a:endParaRPr lang="en-US">
              <a:latin typeface="Figtree"/>
            </a:endParaRPr>
          </a:p>
          <a:p>
            <a:pPr lvl="0" algn="ctr"/>
            <a:r>
              <a:rPr lang="en-US" sz="1200" b="1">
                <a:latin typeface="Figtree"/>
              </a:rPr>
              <a:t>Evening</a:t>
            </a:r>
            <a:br>
              <a:rPr lang="en-US" sz="1200">
                <a:latin typeface="Figtree" pitchFamily="2" charset="0"/>
              </a:rPr>
            </a:br>
            <a:r>
              <a:rPr lang="en-US" sz="1200">
                <a:latin typeface="Figtree"/>
              </a:rPr>
              <a:t>Expo Hall Reception </a:t>
            </a:r>
          </a:p>
        </p:txBody>
      </p:sp>
      <p:sp>
        <p:nvSpPr>
          <p:cNvPr id="9" name="Rectangle 8">
            <a:extLst>
              <a:ext uri="{FF2B5EF4-FFF2-40B4-BE49-F238E27FC236}">
                <a16:creationId xmlns:a16="http://schemas.microsoft.com/office/drawing/2014/main" id="{7A2C04B0-EEE8-302D-8D7E-C1D8D170CD23}"/>
              </a:ext>
            </a:extLst>
          </p:cNvPr>
          <p:cNvSpPr/>
          <p:nvPr/>
        </p:nvSpPr>
        <p:spPr>
          <a:xfrm>
            <a:off x="7341784" y="2250159"/>
            <a:ext cx="2125000" cy="3778007"/>
          </a:xfrm>
          <a:prstGeom prst="rect">
            <a:avLst/>
          </a:prstGeom>
          <a:solidFill>
            <a:srgbClr val="612B8D"/>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1200" b="1">
              <a:latin typeface="Figtree" pitchFamily="2" charset="0"/>
            </a:endParaRPr>
          </a:p>
          <a:p>
            <a:pPr algn="ctr"/>
            <a:r>
              <a:rPr lang="en-US" sz="1200">
                <a:latin typeface="Figtree"/>
              </a:rPr>
              <a:t>Plenary:</a:t>
            </a:r>
            <a:br>
              <a:rPr lang="en-US" sz="1200">
                <a:latin typeface="Figtree"/>
              </a:rPr>
            </a:br>
            <a:r>
              <a:rPr lang="en-US" sz="1200">
                <a:latin typeface="Figtree"/>
              </a:rPr>
              <a:t>National Security</a:t>
            </a:r>
          </a:p>
          <a:p>
            <a:pPr algn="ctr"/>
            <a:r>
              <a:rPr lang="en-US" sz="600">
                <a:latin typeface="Figtree"/>
              </a:rPr>
              <a:t> </a:t>
            </a:r>
            <a:br>
              <a:rPr lang="en-US" sz="1200">
                <a:latin typeface="Figtree"/>
              </a:rPr>
            </a:br>
            <a:r>
              <a:rPr lang="en-US" sz="1200">
                <a:latin typeface="Figtree"/>
              </a:rPr>
              <a:t>CSF Policy Summit, </a:t>
            </a:r>
            <a:br>
              <a:rPr lang="en-US" sz="1200">
                <a:latin typeface="Figtree"/>
              </a:rPr>
            </a:br>
            <a:r>
              <a:rPr lang="en-US" sz="1200" err="1">
                <a:latin typeface="Figtree"/>
              </a:rPr>
              <a:t>BryceTech</a:t>
            </a:r>
            <a:r>
              <a:rPr lang="en-US" sz="1200">
                <a:latin typeface="Figtree"/>
              </a:rPr>
              <a:t> Innovators content, </a:t>
            </a:r>
            <a:br>
              <a:rPr lang="en-US" sz="1200">
                <a:latin typeface="Figtree"/>
              </a:rPr>
            </a:br>
            <a:r>
              <a:rPr lang="en-US" sz="1200">
                <a:latin typeface="Figtree"/>
              </a:rPr>
              <a:t>CFC content and tech sessions (across topics), </a:t>
            </a:r>
            <a:br>
              <a:rPr lang="en-US" sz="1200">
                <a:latin typeface="Figtree"/>
              </a:rPr>
            </a:br>
            <a:r>
              <a:rPr lang="en-US" sz="1200">
                <a:latin typeface="Figtree"/>
              </a:rPr>
              <a:t>ISS R&amp;D tech sessions</a:t>
            </a:r>
            <a:br>
              <a:rPr lang="en-US" sz="1200">
                <a:latin typeface="Figtree"/>
              </a:rPr>
            </a:br>
            <a:r>
              <a:rPr lang="en-US" sz="1200">
                <a:latin typeface="Figtree"/>
              </a:rPr>
              <a:t>Start-up pitch competition</a:t>
            </a:r>
          </a:p>
          <a:p>
            <a:pPr algn="ctr"/>
            <a:r>
              <a:rPr lang="en-US" sz="1200">
                <a:latin typeface="Figtree"/>
              </a:rPr>
              <a:t>––––––––</a:t>
            </a:r>
          </a:p>
          <a:p>
            <a:pPr algn="ctr"/>
            <a:endParaRPr lang="en-US" sz="600">
              <a:latin typeface="Figtree"/>
              <a:ea typeface="+mn-lt"/>
              <a:cs typeface="+mn-lt"/>
            </a:endParaRPr>
          </a:p>
          <a:p>
            <a:pPr algn="ctr"/>
            <a:r>
              <a:rPr lang="en-US" sz="1200">
                <a:latin typeface="Figtree"/>
                <a:ea typeface="+mn-lt"/>
                <a:cs typeface="+mn-lt"/>
              </a:rPr>
              <a:t>Networking lunch</a:t>
            </a:r>
            <a:endParaRPr lang="en-US" sz="1200">
              <a:latin typeface="Figtree"/>
            </a:endParaRPr>
          </a:p>
          <a:p>
            <a:pPr algn="ctr"/>
            <a:endParaRPr lang="en-US" sz="600">
              <a:latin typeface="Figtree"/>
            </a:endParaRPr>
          </a:p>
          <a:p>
            <a:pPr algn="ctr"/>
            <a:r>
              <a:rPr lang="en-US" sz="1200">
                <a:latin typeface="Figtree"/>
              </a:rPr>
              <a:t>––––––––</a:t>
            </a:r>
          </a:p>
          <a:p>
            <a:pPr lvl="0" algn="ctr"/>
            <a:r>
              <a:rPr lang="en-US" sz="1200" b="1">
                <a:latin typeface="Figtree"/>
              </a:rPr>
              <a:t>Evening</a:t>
            </a:r>
            <a:br>
              <a:rPr lang="en-US" sz="1200">
                <a:latin typeface="Figtree"/>
              </a:rPr>
            </a:br>
            <a:r>
              <a:rPr lang="en-US" sz="1200">
                <a:latin typeface="Figtree"/>
              </a:rPr>
              <a:t>Spacefarers Reception </a:t>
            </a:r>
          </a:p>
          <a:p>
            <a:pPr lvl="0" algn="ctr"/>
            <a:br>
              <a:rPr lang="en-US" sz="600">
                <a:latin typeface="Figtree"/>
              </a:rPr>
            </a:br>
            <a:r>
              <a:rPr lang="en-US" sz="1200">
                <a:latin typeface="Figtree"/>
              </a:rPr>
              <a:t>Speakers/Sponsors </a:t>
            </a:r>
          </a:p>
          <a:p>
            <a:pPr lvl="0" algn="ctr"/>
            <a:r>
              <a:rPr lang="en-US" sz="1200">
                <a:latin typeface="Figtree"/>
              </a:rPr>
              <a:t>Reception/CM Reception</a:t>
            </a:r>
          </a:p>
        </p:txBody>
      </p:sp>
      <p:sp>
        <p:nvSpPr>
          <p:cNvPr id="10" name="Rectangle 9">
            <a:extLst>
              <a:ext uri="{FF2B5EF4-FFF2-40B4-BE49-F238E27FC236}">
                <a16:creationId xmlns:a16="http://schemas.microsoft.com/office/drawing/2014/main" id="{1B45AD44-C39A-109E-5EFC-37A360502E53}"/>
              </a:ext>
            </a:extLst>
          </p:cNvPr>
          <p:cNvSpPr/>
          <p:nvPr/>
        </p:nvSpPr>
        <p:spPr>
          <a:xfrm>
            <a:off x="9598999" y="2250159"/>
            <a:ext cx="2138137" cy="3783398"/>
          </a:xfrm>
          <a:prstGeom prst="rect">
            <a:avLst/>
          </a:prstGeom>
          <a:solidFill>
            <a:srgbClr val="742A88"/>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lvl="0" algn="ctr"/>
            <a:endParaRPr lang="en-US" sz="1200" b="1">
              <a:latin typeface="Figtree" pitchFamily="2" charset="0"/>
            </a:endParaRPr>
          </a:p>
          <a:p>
            <a:pPr algn="ctr"/>
            <a:r>
              <a:rPr lang="en-US" sz="1200">
                <a:latin typeface="Figtree"/>
              </a:rPr>
              <a:t> Plenary:</a:t>
            </a:r>
            <a:br>
              <a:rPr lang="en-US" sz="1200">
                <a:latin typeface="Figtree"/>
              </a:rPr>
            </a:br>
            <a:r>
              <a:rPr lang="en-US" sz="1200">
                <a:latin typeface="Figtree"/>
              </a:rPr>
              <a:t>Intl. Space Agencies panel</a:t>
            </a:r>
            <a:endParaRPr lang="en-US" sz="1200">
              <a:latin typeface="Figtree" pitchFamily="2" charset="0"/>
            </a:endParaRPr>
          </a:p>
          <a:p>
            <a:pPr algn="ctr"/>
            <a:endParaRPr lang="en-US" sz="1200">
              <a:latin typeface="Figtree"/>
            </a:endParaRPr>
          </a:p>
          <a:p>
            <a:pPr algn="ctr"/>
            <a:r>
              <a:rPr lang="en-US" sz="1200">
                <a:latin typeface="Figtree"/>
              </a:rPr>
              <a:t>Aerospace STS Summit, </a:t>
            </a:r>
            <a:r>
              <a:rPr lang="en-US" sz="1200" err="1">
                <a:latin typeface="Figtree"/>
              </a:rPr>
              <a:t>Novaspace</a:t>
            </a:r>
            <a:r>
              <a:rPr lang="en-US" sz="1200">
                <a:latin typeface="Figtree"/>
              </a:rPr>
              <a:t> </a:t>
            </a:r>
            <a:r>
              <a:rPr lang="en-US" sz="1200" err="1">
                <a:latin typeface="Figtree"/>
              </a:rPr>
              <a:t>infr</a:t>
            </a:r>
            <a:r>
              <a:rPr lang="en-US" sz="1200">
                <a:latin typeface="Figtree"/>
              </a:rPr>
              <a:t>. and</a:t>
            </a:r>
            <a:br>
              <a:rPr lang="en-US" sz="1200">
                <a:latin typeface="Figtree"/>
              </a:rPr>
            </a:br>
            <a:r>
              <a:rPr lang="en-US" sz="1200">
                <a:latin typeface="Figtree"/>
              </a:rPr>
              <a:t>services content, </a:t>
            </a:r>
            <a:br>
              <a:rPr lang="en-US" sz="1200">
                <a:latin typeface="Figtree"/>
              </a:rPr>
            </a:br>
            <a:r>
              <a:rPr lang="en-US" sz="1200">
                <a:latin typeface="Figtree"/>
              </a:rPr>
              <a:t>Smithsonian Air &amp; Space Museum ISS Heritage sessions, CFC content and tech sessions (across topics), </a:t>
            </a:r>
            <a:br>
              <a:rPr lang="en-US" sz="1200">
                <a:latin typeface="Figtree"/>
              </a:rPr>
            </a:br>
            <a:r>
              <a:rPr lang="en-US" sz="1200">
                <a:latin typeface="Figtree"/>
              </a:rPr>
              <a:t>ISS R&amp;D tech sessions</a:t>
            </a:r>
            <a:br>
              <a:rPr lang="en-US" sz="1200">
                <a:latin typeface="Figtree"/>
              </a:rPr>
            </a:br>
            <a:endParaRPr lang="en-US"/>
          </a:p>
        </p:txBody>
      </p:sp>
      <p:sp>
        <p:nvSpPr>
          <p:cNvPr id="11" name="TextBox 10">
            <a:extLst>
              <a:ext uri="{FF2B5EF4-FFF2-40B4-BE49-F238E27FC236}">
                <a16:creationId xmlns:a16="http://schemas.microsoft.com/office/drawing/2014/main" id="{098463DF-780F-C7DF-AAE4-6E1732AC75AC}"/>
              </a:ext>
            </a:extLst>
          </p:cNvPr>
          <p:cNvSpPr txBox="1"/>
          <p:nvPr/>
        </p:nvSpPr>
        <p:spPr>
          <a:xfrm>
            <a:off x="517591" y="1590441"/>
            <a:ext cx="2125000" cy="646331"/>
          </a:xfrm>
          <a:prstGeom prst="rect">
            <a:avLst/>
          </a:prstGeom>
          <a:noFill/>
        </p:spPr>
        <p:txBody>
          <a:bodyPr wrap="square" rtlCol="0">
            <a:spAutoFit/>
          </a:bodyPr>
          <a:lstStyle/>
          <a:p>
            <a:pPr lvl="0" algn="ctr"/>
            <a:r>
              <a:rPr lang="en-US" b="1">
                <a:solidFill>
                  <a:schemeClr val="bg1"/>
                </a:solidFill>
                <a:latin typeface="Figtree" pitchFamily="2" charset="0"/>
              </a:rPr>
              <a:t>Sunday, </a:t>
            </a:r>
            <a:br>
              <a:rPr lang="en-US" b="1">
                <a:solidFill>
                  <a:schemeClr val="bg1"/>
                </a:solidFill>
                <a:latin typeface="Figtree" pitchFamily="2" charset="0"/>
              </a:rPr>
            </a:br>
            <a:r>
              <a:rPr lang="en-US" b="1">
                <a:solidFill>
                  <a:schemeClr val="bg1"/>
                </a:solidFill>
                <a:latin typeface="Figtree" pitchFamily="2" charset="0"/>
              </a:rPr>
              <a:t>May 17</a:t>
            </a:r>
          </a:p>
        </p:txBody>
      </p:sp>
      <p:sp>
        <p:nvSpPr>
          <p:cNvPr id="12" name="TextBox 11">
            <a:extLst>
              <a:ext uri="{FF2B5EF4-FFF2-40B4-BE49-F238E27FC236}">
                <a16:creationId xmlns:a16="http://schemas.microsoft.com/office/drawing/2014/main" id="{860089E3-E3C4-1F05-30EF-C856A66E720B}"/>
              </a:ext>
            </a:extLst>
          </p:cNvPr>
          <p:cNvSpPr txBox="1"/>
          <p:nvPr/>
        </p:nvSpPr>
        <p:spPr>
          <a:xfrm>
            <a:off x="2782996" y="1590441"/>
            <a:ext cx="2125000" cy="646331"/>
          </a:xfrm>
          <a:prstGeom prst="rect">
            <a:avLst/>
          </a:prstGeom>
          <a:noFill/>
        </p:spPr>
        <p:txBody>
          <a:bodyPr wrap="square" rtlCol="0">
            <a:spAutoFit/>
          </a:bodyPr>
          <a:lstStyle/>
          <a:p>
            <a:pPr lvl="0" algn="ctr"/>
            <a:r>
              <a:rPr lang="en-US" b="1">
                <a:solidFill>
                  <a:schemeClr val="bg1"/>
                </a:solidFill>
                <a:latin typeface="Figtree" pitchFamily="2" charset="0"/>
              </a:rPr>
              <a:t>Monday, </a:t>
            </a:r>
            <a:br>
              <a:rPr lang="en-US" b="1">
                <a:solidFill>
                  <a:schemeClr val="bg1"/>
                </a:solidFill>
                <a:latin typeface="Figtree" pitchFamily="2" charset="0"/>
              </a:rPr>
            </a:br>
            <a:r>
              <a:rPr lang="en-US" b="1">
                <a:solidFill>
                  <a:schemeClr val="bg1"/>
                </a:solidFill>
                <a:latin typeface="Figtree" pitchFamily="2" charset="0"/>
              </a:rPr>
              <a:t>May 18</a:t>
            </a:r>
          </a:p>
        </p:txBody>
      </p:sp>
      <p:sp>
        <p:nvSpPr>
          <p:cNvPr id="13" name="TextBox 12">
            <a:extLst>
              <a:ext uri="{FF2B5EF4-FFF2-40B4-BE49-F238E27FC236}">
                <a16:creationId xmlns:a16="http://schemas.microsoft.com/office/drawing/2014/main" id="{BFE2108A-3B89-916E-F584-821421D00F22}"/>
              </a:ext>
            </a:extLst>
          </p:cNvPr>
          <p:cNvSpPr txBox="1"/>
          <p:nvPr/>
        </p:nvSpPr>
        <p:spPr>
          <a:xfrm>
            <a:off x="5056640" y="1590441"/>
            <a:ext cx="2125000" cy="646331"/>
          </a:xfrm>
          <a:prstGeom prst="rect">
            <a:avLst/>
          </a:prstGeom>
          <a:noFill/>
        </p:spPr>
        <p:txBody>
          <a:bodyPr wrap="square" rtlCol="0">
            <a:spAutoFit/>
          </a:bodyPr>
          <a:lstStyle/>
          <a:p>
            <a:pPr lvl="0" algn="ctr"/>
            <a:r>
              <a:rPr lang="en-US" b="1">
                <a:solidFill>
                  <a:schemeClr val="bg1"/>
                </a:solidFill>
                <a:latin typeface="Figtree" pitchFamily="2" charset="0"/>
              </a:rPr>
              <a:t>Tuesday, </a:t>
            </a:r>
            <a:br>
              <a:rPr lang="en-US" b="1">
                <a:solidFill>
                  <a:schemeClr val="bg1"/>
                </a:solidFill>
                <a:latin typeface="Figtree" pitchFamily="2" charset="0"/>
              </a:rPr>
            </a:br>
            <a:r>
              <a:rPr lang="en-US" b="1">
                <a:solidFill>
                  <a:schemeClr val="bg1"/>
                </a:solidFill>
                <a:latin typeface="Figtree" pitchFamily="2" charset="0"/>
              </a:rPr>
              <a:t>May 19</a:t>
            </a:r>
          </a:p>
        </p:txBody>
      </p:sp>
      <p:sp>
        <p:nvSpPr>
          <p:cNvPr id="14" name="TextBox 13">
            <a:extLst>
              <a:ext uri="{FF2B5EF4-FFF2-40B4-BE49-F238E27FC236}">
                <a16:creationId xmlns:a16="http://schemas.microsoft.com/office/drawing/2014/main" id="{B17D3906-86D6-4290-ED5A-6A9FA483265A}"/>
              </a:ext>
            </a:extLst>
          </p:cNvPr>
          <p:cNvSpPr txBox="1"/>
          <p:nvPr/>
        </p:nvSpPr>
        <p:spPr>
          <a:xfrm>
            <a:off x="7346759" y="1590441"/>
            <a:ext cx="2125000" cy="646331"/>
          </a:xfrm>
          <a:prstGeom prst="rect">
            <a:avLst/>
          </a:prstGeom>
          <a:noFill/>
        </p:spPr>
        <p:txBody>
          <a:bodyPr wrap="square" rtlCol="0">
            <a:spAutoFit/>
          </a:bodyPr>
          <a:lstStyle/>
          <a:p>
            <a:pPr lvl="0" algn="ctr"/>
            <a:r>
              <a:rPr lang="en-US" b="1">
                <a:solidFill>
                  <a:schemeClr val="bg1"/>
                </a:solidFill>
                <a:latin typeface="Figtree" pitchFamily="2" charset="0"/>
              </a:rPr>
              <a:t>Wednesday, </a:t>
            </a:r>
            <a:br>
              <a:rPr lang="en-US" b="1">
                <a:solidFill>
                  <a:schemeClr val="bg1"/>
                </a:solidFill>
                <a:latin typeface="Figtree" pitchFamily="2" charset="0"/>
              </a:rPr>
            </a:br>
            <a:r>
              <a:rPr lang="en-US" b="1">
                <a:solidFill>
                  <a:schemeClr val="bg1"/>
                </a:solidFill>
                <a:latin typeface="Figtree" pitchFamily="2" charset="0"/>
              </a:rPr>
              <a:t>May 20</a:t>
            </a:r>
          </a:p>
        </p:txBody>
      </p:sp>
      <p:sp>
        <p:nvSpPr>
          <p:cNvPr id="15" name="TextBox 14">
            <a:extLst>
              <a:ext uri="{FF2B5EF4-FFF2-40B4-BE49-F238E27FC236}">
                <a16:creationId xmlns:a16="http://schemas.microsoft.com/office/drawing/2014/main" id="{5CADAD4C-AB15-4B5B-45BD-D8D5C2747114}"/>
              </a:ext>
            </a:extLst>
          </p:cNvPr>
          <p:cNvSpPr txBox="1"/>
          <p:nvPr/>
        </p:nvSpPr>
        <p:spPr>
          <a:xfrm>
            <a:off x="9595689" y="1590441"/>
            <a:ext cx="2125000" cy="646331"/>
          </a:xfrm>
          <a:prstGeom prst="rect">
            <a:avLst/>
          </a:prstGeom>
          <a:noFill/>
        </p:spPr>
        <p:txBody>
          <a:bodyPr wrap="square" rtlCol="0">
            <a:spAutoFit/>
          </a:bodyPr>
          <a:lstStyle/>
          <a:p>
            <a:pPr lvl="0" algn="ctr"/>
            <a:r>
              <a:rPr lang="en-US" b="1">
                <a:solidFill>
                  <a:schemeClr val="bg1"/>
                </a:solidFill>
                <a:latin typeface="Figtree" pitchFamily="2" charset="0"/>
              </a:rPr>
              <a:t>Thursday, </a:t>
            </a:r>
            <a:br>
              <a:rPr lang="en-US" b="1">
                <a:solidFill>
                  <a:schemeClr val="bg1"/>
                </a:solidFill>
                <a:latin typeface="Figtree" pitchFamily="2" charset="0"/>
              </a:rPr>
            </a:br>
            <a:r>
              <a:rPr lang="en-US" b="1">
                <a:solidFill>
                  <a:schemeClr val="bg1"/>
                </a:solidFill>
                <a:latin typeface="Figtree" pitchFamily="2" charset="0"/>
              </a:rPr>
              <a:t>May 21</a:t>
            </a:r>
          </a:p>
        </p:txBody>
      </p:sp>
    </p:spTree>
    <p:extLst>
      <p:ext uri="{BB962C8B-B14F-4D97-AF65-F5344CB8AC3E}">
        <p14:creationId xmlns:p14="http://schemas.microsoft.com/office/powerpoint/2010/main" val="299302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66F9B9-4A96-FA33-FBBA-B3247601126B}"/>
              </a:ext>
            </a:extLst>
          </p:cNvPr>
          <p:cNvSpPr txBox="1"/>
          <p:nvPr/>
        </p:nvSpPr>
        <p:spPr>
          <a:xfrm>
            <a:off x="742722" y="1828800"/>
            <a:ext cx="10158151" cy="5170646"/>
          </a:xfrm>
          <a:prstGeom prst="rect">
            <a:avLst/>
          </a:prstGeom>
          <a:noFill/>
        </p:spPr>
        <p:txBody>
          <a:bodyPr wrap="square">
            <a:spAutoFit/>
          </a:bodyPr>
          <a:lstStyle/>
          <a:p>
            <a:pPr>
              <a:spcBef>
                <a:spcPts val="600"/>
              </a:spcBef>
            </a:pPr>
            <a:endParaRPr lang="en-US" sz="2000" dirty="0">
              <a:solidFill>
                <a:schemeClr val="bg1"/>
              </a:solidFill>
              <a:latin typeface="Figtree"/>
            </a:endParaRPr>
          </a:p>
          <a:p>
            <a:pPr>
              <a:spcBef>
                <a:spcPts val="600"/>
              </a:spcBef>
            </a:pPr>
            <a:r>
              <a:rPr lang="en-US" sz="2000" dirty="0">
                <a:solidFill>
                  <a:schemeClr val="bg1"/>
                </a:solidFill>
                <a:latin typeface="Figtree"/>
              </a:rPr>
              <a:t>Keynote speakers from NASA, U.S. Space Force</a:t>
            </a:r>
          </a:p>
          <a:p>
            <a:pPr>
              <a:spcBef>
                <a:spcPts val="600"/>
              </a:spcBef>
            </a:pPr>
            <a:endParaRPr lang="en-US" sz="2000" dirty="0">
              <a:solidFill>
                <a:schemeClr val="bg1"/>
              </a:solidFill>
              <a:latin typeface="Figtree"/>
            </a:endParaRPr>
          </a:p>
          <a:p>
            <a:pPr>
              <a:spcBef>
                <a:spcPts val="600"/>
              </a:spcBef>
            </a:pPr>
            <a:r>
              <a:rPr lang="en-US" sz="2000" dirty="0">
                <a:solidFill>
                  <a:schemeClr val="bg1"/>
                </a:solidFill>
                <a:latin typeface="Figtree"/>
              </a:rPr>
              <a:t>Sessions include:</a:t>
            </a:r>
          </a:p>
          <a:p>
            <a:pPr marL="742950" lvl="1" indent="-285750">
              <a:spcBef>
                <a:spcPts val="600"/>
              </a:spcBef>
              <a:buFont typeface="Arial" panose="020B0604020202020204" pitchFamily="34" charset="0"/>
              <a:buChar char="•"/>
            </a:pPr>
            <a:r>
              <a:rPr lang="en-US" sz="2000" dirty="0">
                <a:solidFill>
                  <a:schemeClr val="bg1"/>
                </a:solidFill>
                <a:latin typeface="Figtree"/>
              </a:rPr>
              <a:t>NASA Space Operations Mission Directorate</a:t>
            </a:r>
          </a:p>
          <a:p>
            <a:pPr marL="742950" lvl="1" indent="-285750">
              <a:spcBef>
                <a:spcPts val="600"/>
              </a:spcBef>
              <a:buFont typeface="Arial" panose="020B0604020202020204" pitchFamily="34" charset="0"/>
              <a:buChar char="•"/>
            </a:pPr>
            <a:r>
              <a:rPr lang="en-US" sz="2000" dirty="0">
                <a:solidFill>
                  <a:schemeClr val="bg1"/>
                </a:solidFill>
                <a:latin typeface="Figtree"/>
              </a:rPr>
              <a:t>Challenges and Opportunities in Commercial LEO Destinations </a:t>
            </a:r>
          </a:p>
          <a:p>
            <a:pPr marL="742950" lvl="1" indent="-285750">
              <a:spcBef>
                <a:spcPts val="600"/>
              </a:spcBef>
              <a:buFont typeface="Arial" panose="020B0604020202020204" pitchFamily="34" charset="0"/>
              <a:buChar char="•"/>
            </a:pPr>
            <a:r>
              <a:rPr lang="en-US" sz="2000" dirty="0">
                <a:solidFill>
                  <a:schemeClr val="bg1"/>
                </a:solidFill>
                <a:latin typeface="Figtree"/>
              </a:rPr>
              <a:t>Shaping the Next Decade of Human Spaceflight </a:t>
            </a:r>
          </a:p>
          <a:p>
            <a:pPr marL="742950" lvl="1" indent="-285750">
              <a:spcBef>
                <a:spcPts val="600"/>
              </a:spcBef>
              <a:buFont typeface="Arial" panose="020B0604020202020204" pitchFamily="34" charset="0"/>
              <a:buChar char="•"/>
            </a:pPr>
            <a:r>
              <a:rPr lang="en-US" sz="2000" dirty="0">
                <a:solidFill>
                  <a:schemeClr val="bg1"/>
                </a:solidFill>
                <a:latin typeface="Figtree"/>
              </a:rPr>
              <a:t>Transport &amp; Support Systems for Exploration</a:t>
            </a:r>
          </a:p>
          <a:p>
            <a:pPr marL="742950" lvl="1" indent="-285750">
              <a:spcBef>
                <a:spcPts val="600"/>
              </a:spcBef>
              <a:buFont typeface="Arial" panose="020B0604020202020204" pitchFamily="34" charset="0"/>
              <a:buChar char="•"/>
            </a:pPr>
            <a:r>
              <a:rPr lang="en-US" sz="2000" dirty="0">
                <a:solidFill>
                  <a:schemeClr val="bg1"/>
                </a:solidFill>
                <a:latin typeface="Figtree"/>
              </a:rPr>
              <a:t>Human Readiness </a:t>
            </a:r>
          </a:p>
          <a:p>
            <a:pPr marL="742950" lvl="1" indent="-285750">
              <a:spcBef>
                <a:spcPts val="600"/>
              </a:spcBef>
              <a:buFont typeface="Arial" panose="020B0604020202020204" pitchFamily="34" charset="0"/>
              <a:buChar char="•"/>
            </a:pPr>
            <a:r>
              <a:rPr lang="en-US" sz="2000" dirty="0">
                <a:solidFill>
                  <a:schemeClr val="bg1"/>
                </a:solidFill>
                <a:latin typeface="Figtree"/>
              </a:rPr>
              <a:t>Integrated Mission Planning</a:t>
            </a:r>
          </a:p>
          <a:p>
            <a:pPr marL="742950" lvl="1" indent="-285750">
              <a:spcBef>
                <a:spcPts val="600"/>
              </a:spcBef>
              <a:buFont typeface="Arial" panose="020B0604020202020204" pitchFamily="34" charset="0"/>
              <a:buChar char="•"/>
            </a:pPr>
            <a:r>
              <a:rPr lang="en-US" sz="2000" dirty="0">
                <a:solidFill>
                  <a:schemeClr val="bg1"/>
                </a:solidFill>
                <a:latin typeface="Figtree"/>
              </a:rPr>
              <a:t>Texas as a Strategic Space Hub </a:t>
            </a:r>
          </a:p>
          <a:p>
            <a:endParaRPr lang="en-US" sz="1400" b="1" dirty="0">
              <a:solidFill>
                <a:schemeClr val="bg1"/>
              </a:solidFill>
            </a:endParaRPr>
          </a:p>
          <a:p>
            <a:endParaRPr lang="en-US" sz="1400" b="1" dirty="0">
              <a:solidFill>
                <a:schemeClr val="bg1"/>
              </a:solidFill>
            </a:endParaRPr>
          </a:p>
          <a:p>
            <a:endParaRPr lang="en-US" sz="1400" b="1" dirty="0">
              <a:solidFill>
                <a:schemeClr val="bg1"/>
              </a:solidFill>
            </a:endParaRPr>
          </a:p>
          <a:p>
            <a:endParaRPr lang="en-US" b="1" dirty="0">
              <a:solidFill>
                <a:schemeClr val="bg1"/>
              </a:solidFill>
            </a:endParaRPr>
          </a:p>
        </p:txBody>
      </p:sp>
      <p:pic>
        <p:nvPicPr>
          <p:cNvPr id="6" name="Picture 5" descr="A purple planet in space&#10;&#10;AI-generated content may be incorrect.">
            <a:extLst>
              <a:ext uri="{FF2B5EF4-FFF2-40B4-BE49-F238E27FC236}">
                <a16:creationId xmlns:a16="http://schemas.microsoft.com/office/drawing/2014/main" id="{4D2CB332-C4DC-67E3-22FD-BBD52D4D03D1}"/>
              </a:ext>
            </a:extLst>
          </p:cNvPr>
          <p:cNvPicPr>
            <a:picLocks noChangeAspect="1"/>
          </p:cNvPicPr>
          <p:nvPr/>
        </p:nvPicPr>
        <p:blipFill>
          <a:blip r:embed="rId3"/>
          <a:stretch>
            <a:fillRect/>
          </a:stretch>
        </p:blipFill>
        <p:spPr>
          <a:xfrm>
            <a:off x="751936" y="597605"/>
            <a:ext cx="3387295" cy="1459795"/>
          </a:xfrm>
          <a:prstGeom prst="rect">
            <a:avLst/>
          </a:prstGeom>
          <a:effectLst/>
        </p:spPr>
      </p:pic>
      <p:sp>
        <p:nvSpPr>
          <p:cNvPr id="8" name="TextBox 7">
            <a:extLst>
              <a:ext uri="{FF2B5EF4-FFF2-40B4-BE49-F238E27FC236}">
                <a16:creationId xmlns:a16="http://schemas.microsoft.com/office/drawing/2014/main" id="{944F4C68-649F-196E-1E3B-945AE09774DD}"/>
              </a:ext>
            </a:extLst>
          </p:cNvPr>
          <p:cNvSpPr txBox="1"/>
          <p:nvPr/>
        </p:nvSpPr>
        <p:spPr>
          <a:xfrm>
            <a:off x="4147867" y="1089035"/>
            <a:ext cx="8451192" cy="461665"/>
          </a:xfrm>
          <a:prstGeom prst="rect">
            <a:avLst/>
          </a:prstGeom>
          <a:noFill/>
        </p:spPr>
        <p:txBody>
          <a:bodyPr wrap="square" lIns="91440" tIns="45720" rIns="91440" bIns="45720" rtlCol="0" anchor="t">
            <a:spAutoFit/>
          </a:bodyPr>
          <a:lstStyle/>
          <a:p>
            <a:r>
              <a:rPr lang="en-US" sz="2400" b="1" dirty="0">
                <a:solidFill>
                  <a:schemeClr val="bg1"/>
                </a:solidFill>
                <a:latin typeface="Figtree"/>
              </a:rPr>
              <a:t>Interlocking Orbits—Civilian, Commercial, and Defense</a:t>
            </a:r>
          </a:p>
        </p:txBody>
      </p:sp>
    </p:spTree>
    <p:extLst>
      <p:ext uri="{BB962C8B-B14F-4D97-AF65-F5344CB8AC3E}">
        <p14:creationId xmlns:p14="http://schemas.microsoft.com/office/powerpoint/2010/main" val="1030269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26623C-A043-23FB-2C75-41E7C41C1EA9}"/>
              </a:ext>
            </a:extLst>
          </p:cNvPr>
          <p:cNvSpPr/>
          <p:nvPr/>
        </p:nvSpPr>
        <p:spPr>
          <a:xfrm>
            <a:off x="4049012" y="4569024"/>
            <a:ext cx="4033104" cy="1782097"/>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92258C-DB49-62A8-791E-87752E257744}"/>
              </a:ext>
            </a:extLst>
          </p:cNvPr>
          <p:cNvSpPr txBox="1">
            <a:spLocks/>
          </p:cNvSpPr>
          <p:nvPr/>
        </p:nvSpPr>
        <p:spPr>
          <a:xfrm>
            <a:off x="343597" y="365125"/>
            <a:ext cx="10657484" cy="628433"/>
          </a:xfrm>
          <a:prstGeom prst="rect">
            <a:avLst/>
          </a:prstGeom>
        </p:spPr>
        <p:txBody>
          <a:bodyPr lIns="0" tIns="0" rIns="0" bIns="0" anchor="t">
            <a:noAutofit/>
          </a:bodyPr>
          <a:lstStyle>
            <a:lvl1pPr algn="l" defTabSz="914400" rtl="0" eaLnBrk="1" latinLnBrk="0" hangingPunct="1">
              <a:lnSpc>
                <a:spcPct val="80000"/>
              </a:lnSpc>
              <a:spcBef>
                <a:spcPct val="0"/>
              </a:spcBef>
              <a:buNone/>
              <a:defRPr sz="4400" b="1" i="0" kern="1200">
                <a:solidFill>
                  <a:schemeClr val="accent2"/>
                </a:solidFill>
                <a:latin typeface="Figtree SemiBold" pitchFamily="2" charset="0"/>
                <a:ea typeface="+mj-ea"/>
                <a:cs typeface="+mj-cs"/>
              </a:defRPr>
            </a:lvl1pPr>
          </a:lstStyle>
          <a:p>
            <a:r>
              <a:rPr lang="en-US">
                <a:solidFill>
                  <a:schemeClr val="bg1"/>
                </a:solidFill>
                <a:latin typeface="Figtree"/>
              </a:rPr>
              <a:t>Upcoming Forums and Events</a:t>
            </a:r>
          </a:p>
        </p:txBody>
      </p:sp>
      <p:pic>
        <p:nvPicPr>
          <p:cNvPr id="12" name="Picture 11" descr="A person in space suit&#10;&#10;AI-generated content may be incorrect.">
            <a:extLst>
              <a:ext uri="{FF2B5EF4-FFF2-40B4-BE49-F238E27FC236}">
                <a16:creationId xmlns:a16="http://schemas.microsoft.com/office/drawing/2014/main" id="{57DF9587-15CD-CCA5-4979-0E0806619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074" y="2722921"/>
            <a:ext cx="4038338" cy="1777883"/>
          </a:xfrm>
          <a:prstGeom prst="rect">
            <a:avLst/>
          </a:prstGeom>
          <a:effectLst/>
        </p:spPr>
      </p:pic>
      <p:pic>
        <p:nvPicPr>
          <p:cNvPr id="14" name="Picture 13" descr="A blue planet with white text&#10;&#10;AI-generated content may be incorrect.">
            <a:extLst>
              <a:ext uri="{FF2B5EF4-FFF2-40B4-BE49-F238E27FC236}">
                <a16:creationId xmlns:a16="http://schemas.microsoft.com/office/drawing/2014/main" id="{6B99BD50-3CF0-A140-33FE-9B07FC205F2D}"/>
              </a:ext>
            </a:extLst>
          </p:cNvPr>
          <p:cNvPicPr>
            <a:picLocks noChangeAspect="1"/>
          </p:cNvPicPr>
          <p:nvPr/>
        </p:nvPicPr>
        <p:blipFill>
          <a:blip r:embed="rId4"/>
          <a:stretch>
            <a:fillRect/>
          </a:stretch>
        </p:blipFill>
        <p:spPr>
          <a:xfrm>
            <a:off x="9144" y="899807"/>
            <a:ext cx="4005725" cy="1776096"/>
          </a:xfrm>
          <a:prstGeom prst="rect">
            <a:avLst/>
          </a:prstGeom>
          <a:effectLst/>
        </p:spPr>
      </p:pic>
      <p:pic>
        <p:nvPicPr>
          <p:cNvPr id="15" name="Picture 14" descr="A purple planet in space&#10;&#10;AI-generated content may be incorrect.">
            <a:extLst>
              <a:ext uri="{FF2B5EF4-FFF2-40B4-BE49-F238E27FC236}">
                <a16:creationId xmlns:a16="http://schemas.microsoft.com/office/drawing/2014/main" id="{263D3653-CC0A-DF9F-97C9-A9D8A23CB569}"/>
              </a:ext>
            </a:extLst>
          </p:cNvPr>
          <p:cNvPicPr>
            <a:picLocks noChangeAspect="1"/>
          </p:cNvPicPr>
          <p:nvPr/>
        </p:nvPicPr>
        <p:blipFill>
          <a:blip r:embed="rId5"/>
          <a:stretch>
            <a:fillRect/>
          </a:stretch>
        </p:blipFill>
        <p:spPr>
          <a:xfrm>
            <a:off x="4062073" y="882167"/>
            <a:ext cx="4034276" cy="1776096"/>
          </a:xfrm>
          <a:prstGeom prst="rect">
            <a:avLst/>
          </a:prstGeom>
          <a:effectLst/>
        </p:spPr>
      </p:pic>
      <p:pic>
        <p:nvPicPr>
          <p:cNvPr id="19" name="Picture 18" descr="A group of people in uniform&#10;&#10;AI-generated content may be incorrect.">
            <a:extLst>
              <a:ext uri="{FF2B5EF4-FFF2-40B4-BE49-F238E27FC236}">
                <a16:creationId xmlns:a16="http://schemas.microsoft.com/office/drawing/2014/main" id="{3F759E85-CCDE-EE06-11C7-D038221524DA}"/>
              </a:ext>
            </a:extLst>
          </p:cNvPr>
          <p:cNvPicPr>
            <a:picLocks noChangeAspect="1"/>
          </p:cNvPicPr>
          <p:nvPr/>
        </p:nvPicPr>
        <p:blipFill>
          <a:blip r:embed="rId6"/>
          <a:stretch>
            <a:fillRect/>
          </a:stretch>
        </p:blipFill>
        <p:spPr>
          <a:xfrm>
            <a:off x="8148578" y="882167"/>
            <a:ext cx="4034278" cy="1776097"/>
          </a:xfrm>
          <a:prstGeom prst="rect">
            <a:avLst/>
          </a:prstGeom>
          <a:effectLst/>
        </p:spPr>
      </p:pic>
      <p:pic>
        <p:nvPicPr>
          <p:cNvPr id="20" name="Picture 19" descr="A blue and white airplane&#10;&#10;AI-generated content may be incorrect.">
            <a:extLst>
              <a:ext uri="{FF2B5EF4-FFF2-40B4-BE49-F238E27FC236}">
                <a16:creationId xmlns:a16="http://schemas.microsoft.com/office/drawing/2014/main" id="{7BDE0054-63B0-90D0-91BA-0F13CB6E41F2}"/>
              </a:ext>
            </a:extLst>
          </p:cNvPr>
          <p:cNvPicPr>
            <a:picLocks noChangeAspect="1"/>
          </p:cNvPicPr>
          <p:nvPr/>
        </p:nvPicPr>
        <p:blipFill>
          <a:blip r:embed="rId7"/>
          <a:stretch>
            <a:fillRect/>
          </a:stretch>
        </p:blipFill>
        <p:spPr>
          <a:xfrm>
            <a:off x="9143" y="4565462"/>
            <a:ext cx="4005725" cy="1776097"/>
          </a:xfrm>
          <a:prstGeom prst="rect">
            <a:avLst/>
          </a:prstGeom>
          <a:effectLst/>
        </p:spPr>
      </p:pic>
      <p:pic>
        <p:nvPicPr>
          <p:cNvPr id="21" name="Picture 20" descr="A logo with a plane in the background&#10;&#10;AI-generated content may be incorrect.">
            <a:extLst>
              <a:ext uri="{FF2B5EF4-FFF2-40B4-BE49-F238E27FC236}">
                <a16:creationId xmlns:a16="http://schemas.microsoft.com/office/drawing/2014/main" id="{E1D7855D-711F-321E-B42D-44A0776C7DE3}"/>
              </a:ext>
            </a:extLst>
          </p:cNvPr>
          <p:cNvPicPr>
            <a:picLocks noChangeAspect="1"/>
          </p:cNvPicPr>
          <p:nvPr/>
        </p:nvPicPr>
        <p:blipFill>
          <a:blip r:embed="rId8"/>
          <a:stretch>
            <a:fillRect/>
          </a:stretch>
        </p:blipFill>
        <p:spPr>
          <a:xfrm>
            <a:off x="-963" y="2722920"/>
            <a:ext cx="4005725" cy="1777885"/>
          </a:xfrm>
          <a:prstGeom prst="rect">
            <a:avLst/>
          </a:prstGeom>
        </p:spPr>
      </p:pic>
      <p:pic>
        <p:nvPicPr>
          <p:cNvPr id="25" name="Picture 24" descr="A large structure with balls and a few round objects&#10;&#10;AI-generated content may be incorrect.">
            <a:extLst>
              <a:ext uri="{FF2B5EF4-FFF2-40B4-BE49-F238E27FC236}">
                <a16:creationId xmlns:a16="http://schemas.microsoft.com/office/drawing/2014/main" id="{63531CD4-DA14-475A-88F2-56CB8D130BCF}"/>
              </a:ext>
            </a:extLst>
          </p:cNvPr>
          <p:cNvPicPr>
            <a:picLocks noChangeAspect="1"/>
          </p:cNvPicPr>
          <p:nvPr/>
        </p:nvPicPr>
        <p:blipFill>
          <a:blip r:embed="rId9"/>
          <a:stretch>
            <a:fillRect/>
          </a:stretch>
        </p:blipFill>
        <p:spPr>
          <a:xfrm>
            <a:off x="8148578" y="2717563"/>
            <a:ext cx="4056533" cy="1783241"/>
          </a:xfrm>
          <a:prstGeom prst="rect">
            <a:avLst/>
          </a:prstGeom>
        </p:spPr>
      </p:pic>
      <p:pic>
        <p:nvPicPr>
          <p:cNvPr id="27" name="Picture 26" descr="A jet flying through the air&#10;&#10;AI-generated content may be incorrect.">
            <a:extLst>
              <a:ext uri="{FF2B5EF4-FFF2-40B4-BE49-F238E27FC236}">
                <a16:creationId xmlns:a16="http://schemas.microsoft.com/office/drawing/2014/main" id="{2DBBEFC3-90DB-D055-7145-2A0FB86B48B9}"/>
              </a:ext>
            </a:extLst>
          </p:cNvPr>
          <p:cNvPicPr>
            <a:picLocks noChangeAspect="1"/>
          </p:cNvPicPr>
          <p:nvPr/>
        </p:nvPicPr>
        <p:blipFill>
          <a:blip r:embed="rId10"/>
          <a:stretch>
            <a:fillRect/>
          </a:stretch>
        </p:blipFill>
        <p:spPr>
          <a:xfrm>
            <a:off x="8155361" y="4560103"/>
            <a:ext cx="4040282" cy="1776097"/>
          </a:xfrm>
          <a:prstGeom prst="rect">
            <a:avLst/>
          </a:prstGeom>
        </p:spPr>
      </p:pic>
      <p:sp>
        <p:nvSpPr>
          <p:cNvPr id="2" name="TextBox 1">
            <a:extLst>
              <a:ext uri="{FF2B5EF4-FFF2-40B4-BE49-F238E27FC236}">
                <a16:creationId xmlns:a16="http://schemas.microsoft.com/office/drawing/2014/main" id="{A2D56EDD-C6E7-5625-BA06-845EE5DC229D}"/>
              </a:ext>
            </a:extLst>
          </p:cNvPr>
          <p:cNvSpPr txBox="1"/>
          <p:nvPr/>
        </p:nvSpPr>
        <p:spPr>
          <a:xfrm>
            <a:off x="4088113" y="4569024"/>
            <a:ext cx="4105868" cy="2308324"/>
          </a:xfrm>
          <a:prstGeom prst="rect">
            <a:avLst/>
          </a:prstGeom>
          <a:noFill/>
        </p:spPr>
        <p:txBody>
          <a:bodyPr wrap="square" rtlCol="0">
            <a:spAutoFit/>
          </a:bodyPr>
          <a:lstStyle/>
          <a:p>
            <a:pPr algn="ctr"/>
            <a:endParaRPr lang="en-US" sz="1400" b="1">
              <a:solidFill>
                <a:schemeClr val="bg1"/>
              </a:solidFill>
              <a:latin typeface="Figtree"/>
              <a:ea typeface="ADLaM Display" panose="020F0502020204030204" pitchFamily="2" charset="0"/>
              <a:cs typeface="ADLaM Display" panose="020F0502020204030204" pitchFamily="2" charset="0"/>
            </a:endParaRPr>
          </a:p>
          <a:p>
            <a:pPr lvl="2"/>
            <a:r>
              <a:rPr lang="en-US" sz="1400" b="1">
                <a:solidFill>
                  <a:schemeClr val="bg1"/>
                </a:solidFill>
                <a:latin typeface="Figtree"/>
                <a:ea typeface="ADLaM Display" panose="020F0502020204030204" pitchFamily="2" charset="0"/>
                <a:cs typeface="ADLaM Display" panose="020F0502020204030204" pitchFamily="2" charset="0"/>
              </a:rPr>
              <a:t>Experimental Sounding Rocket Association (ESRA)</a:t>
            </a:r>
          </a:p>
          <a:p>
            <a:pPr lvl="2"/>
            <a:r>
              <a:rPr lang="en-US" sz="1400" b="1">
                <a:solidFill>
                  <a:schemeClr val="bg1"/>
                </a:solidFill>
                <a:latin typeface="Figtree"/>
                <a:ea typeface="ADLaM Display" panose="020F0502020204030204" pitchFamily="2" charset="0"/>
                <a:cs typeface="ADLaM Display" panose="020F0502020204030204" pitchFamily="2" charset="0"/>
              </a:rPr>
              <a:t>International Rocket Engineering Competition (IREC)</a:t>
            </a:r>
          </a:p>
          <a:p>
            <a:pPr algn="ctr"/>
            <a:endParaRPr lang="en-US" sz="1400">
              <a:solidFill>
                <a:schemeClr val="bg1"/>
              </a:solidFill>
              <a:latin typeface="Figtree"/>
              <a:ea typeface="ADLaM Display" panose="020F0502020204030204" pitchFamily="2" charset="0"/>
              <a:cs typeface="ADLaM Display" panose="020F0502020204030204" pitchFamily="2" charset="0"/>
            </a:endParaRPr>
          </a:p>
          <a:p>
            <a:pPr algn="ctr"/>
            <a:r>
              <a:rPr lang="en-US" sz="1400" b="1">
                <a:solidFill>
                  <a:schemeClr val="bg1"/>
                </a:solidFill>
                <a:latin typeface="Figtree"/>
                <a:ea typeface="ADLaM Display" panose="020F0502020204030204" pitchFamily="2" charset="0"/>
                <a:cs typeface="ADLaM Display" panose="020F0502020204030204" pitchFamily="2" charset="0"/>
              </a:rPr>
              <a:t>15 – 20 June 2026 | Midland, Texas</a:t>
            </a:r>
          </a:p>
          <a:p>
            <a:pPr algn="ctr"/>
            <a:endParaRPr lang="en-US" sz="1400">
              <a:solidFill>
                <a:schemeClr val="bg1"/>
              </a:solidFill>
              <a:latin typeface="Figtree"/>
              <a:ea typeface="ADLaM Display" panose="020F0502020204030204" pitchFamily="2" charset="0"/>
              <a:cs typeface="ADLaM Display" panose="020F0502020204030204" pitchFamily="2" charset="0"/>
            </a:endParaRPr>
          </a:p>
          <a:p>
            <a:endParaRPr lang="en-US" sz="1400">
              <a:solidFill>
                <a:schemeClr val="bg1"/>
              </a:solidFill>
            </a:endParaRPr>
          </a:p>
          <a:p>
            <a:r>
              <a:rPr lang="en-US">
                <a:solidFill>
                  <a:schemeClr val="bg1"/>
                </a:solidFill>
              </a:rPr>
              <a:t> </a:t>
            </a:r>
          </a:p>
        </p:txBody>
      </p:sp>
      <p:pic>
        <p:nvPicPr>
          <p:cNvPr id="1026" name="Picture 2" descr="Experimental Sounding Rocket Association ESRA Logo">
            <a:extLst>
              <a:ext uri="{FF2B5EF4-FFF2-40B4-BE49-F238E27FC236}">
                <a16:creationId xmlns:a16="http://schemas.microsoft.com/office/drawing/2014/main" id="{ACDD41B8-9DE2-0E20-BA1D-B9A18CC520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9914" y="4877607"/>
            <a:ext cx="752727" cy="75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1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98374-FA60-CA3E-E2CE-A1F63E1AC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44C0A-F00F-9C9B-48F8-B7F13B0555E4}"/>
              </a:ext>
            </a:extLst>
          </p:cNvPr>
          <p:cNvSpPr>
            <a:spLocks noGrp="1"/>
          </p:cNvSpPr>
          <p:nvPr>
            <p:ph type="title"/>
          </p:nvPr>
        </p:nvSpPr>
        <p:spPr/>
        <p:txBody>
          <a:bodyPr/>
          <a:lstStyle/>
          <a:p>
            <a:r>
              <a:rPr lang="en-US"/>
              <a:t>Council of Directors Update</a:t>
            </a:r>
          </a:p>
        </p:txBody>
      </p:sp>
      <p:sp>
        <p:nvSpPr>
          <p:cNvPr id="3" name="Text Placeholder 2">
            <a:extLst>
              <a:ext uri="{FF2B5EF4-FFF2-40B4-BE49-F238E27FC236}">
                <a16:creationId xmlns:a16="http://schemas.microsoft.com/office/drawing/2014/main" id="{E9B76212-D680-8389-042A-955105653E73}"/>
              </a:ext>
            </a:extLst>
          </p:cNvPr>
          <p:cNvSpPr>
            <a:spLocks noGrp="1"/>
          </p:cNvSpPr>
          <p:nvPr>
            <p:ph type="body" idx="1"/>
          </p:nvPr>
        </p:nvSpPr>
        <p:spPr/>
        <p:txBody>
          <a:bodyPr/>
          <a:lstStyle/>
          <a:p>
            <a:r>
              <a:rPr lang="en-US"/>
              <a:t>Dan Jensen, Speaker of the Council</a:t>
            </a:r>
          </a:p>
        </p:txBody>
      </p:sp>
    </p:spTree>
    <p:extLst>
      <p:ext uri="{BB962C8B-B14F-4D97-AF65-F5344CB8AC3E}">
        <p14:creationId xmlns:p14="http://schemas.microsoft.com/office/powerpoint/2010/main" val="3957041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073288CF-C9B6-AA18-A607-28D5583CF270}"/>
              </a:ext>
            </a:extLst>
          </p:cNvPr>
          <p:cNvGraphicFramePr>
            <a:graphicFrameLocks noGrp="1"/>
          </p:cNvGraphicFramePr>
          <p:nvPr>
            <p:extLst>
              <p:ext uri="{D42A27DB-BD31-4B8C-83A1-F6EECF244321}">
                <p14:modId xmlns:p14="http://schemas.microsoft.com/office/powerpoint/2010/main" val="2093385706"/>
              </p:ext>
            </p:extLst>
          </p:nvPr>
        </p:nvGraphicFramePr>
        <p:xfrm>
          <a:off x="9096" y="1562099"/>
          <a:ext cx="12182904" cy="3175000"/>
        </p:xfrm>
        <a:graphic>
          <a:graphicData uri="http://schemas.openxmlformats.org/drawingml/2006/table">
            <a:tbl>
              <a:tblPr firstRow="1" bandRow="1">
                <a:tableStyleId>{8A107856-5554-42FB-B03E-39F5DBC370BA}</a:tableStyleId>
              </a:tblPr>
              <a:tblGrid>
                <a:gridCol w="4060968">
                  <a:extLst>
                    <a:ext uri="{9D8B030D-6E8A-4147-A177-3AD203B41FA5}">
                      <a16:colId xmlns:a16="http://schemas.microsoft.com/office/drawing/2014/main" val="1931127276"/>
                    </a:ext>
                  </a:extLst>
                </a:gridCol>
                <a:gridCol w="4060968">
                  <a:extLst>
                    <a:ext uri="{9D8B030D-6E8A-4147-A177-3AD203B41FA5}">
                      <a16:colId xmlns:a16="http://schemas.microsoft.com/office/drawing/2014/main" val="1777824602"/>
                    </a:ext>
                  </a:extLst>
                </a:gridCol>
                <a:gridCol w="4060968">
                  <a:extLst>
                    <a:ext uri="{9D8B030D-6E8A-4147-A177-3AD203B41FA5}">
                      <a16:colId xmlns:a16="http://schemas.microsoft.com/office/drawing/2014/main" val="1038803226"/>
                    </a:ext>
                  </a:extLst>
                </a:gridCol>
              </a:tblGrid>
              <a:tr h="1587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rPr>
                        <a:t>Region VI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rPr>
                        <a:t>21-22 March 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rPr>
                        <a:t>California Polytechnic State University San Luis Obispo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11F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cs typeface="Arial"/>
                        </a:rPr>
                        <a:t>Region IV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cs typeface="Arial"/>
                        </a:rPr>
                        <a:t>27-29 March 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rPr>
                        <a:t>Rice University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FBB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cs typeface="Arial"/>
                        </a:rPr>
                        <a:t>Region 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rPr>
                        <a:t>12-13 April 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rPr>
                        <a:t>University of Maryland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rPr>
                        <a:t>College Park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6E1"/>
                    </a:solidFill>
                  </a:tcPr>
                </a:tc>
                <a:extLst>
                  <a:ext uri="{0D108BD9-81ED-4DB2-BD59-A6C34878D82A}">
                    <a16:rowId xmlns:a16="http://schemas.microsoft.com/office/drawing/2014/main" val="925790967"/>
                  </a:ext>
                </a:extLst>
              </a:tr>
              <a:tr h="1587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cs typeface="Arial"/>
                        </a:rPr>
                        <a:t>Region 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rPr>
                        <a:t>10-11 April 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rPr>
                        <a:t>University of Michigan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3C4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cs typeface="Arial"/>
                        </a:rPr>
                        <a:t>Region 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cs typeface="Arial"/>
                        </a:rPr>
                        <a:t>26-27 March 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rPr>
                        <a:t>University of South Carolina</a:t>
                      </a:r>
                      <a:endParaRPr lang="en-US" sz="1800" b="0" i="0">
                        <a:ln>
                          <a:noFill/>
                        </a:ln>
                        <a:solidFill>
                          <a:schemeClr val="bg1"/>
                        </a:solidFill>
                        <a:latin typeface="Figtree"/>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C3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cs typeface="Arial"/>
                        </a:rPr>
                        <a:t>Region 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Figtree"/>
                          <a:cs typeface="Arial"/>
                        </a:rPr>
                        <a:t>26-27 March 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ln>
                            <a:noFill/>
                          </a:ln>
                          <a:solidFill>
                            <a:schemeClr val="bg1"/>
                          </a:solidFill>
                          <a:latin typeface="Figtree"/>
                        </a:rPr>
                        <a:t>Iowa State University</a:t>
                      </a:r>
                      <a:endParaRPr lang="en-US" sz="1800" b="0" i="0">
                        <a:ln>
                          <a:noFill/>
                        </a:ln>
                        <a:solidFill>
                          <a:schemeClr val="bg1"/>
                        </a:solidFill>
                        <a:latin typeface="Figtree"/>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8B01"/>
                    </a:solidFill>
                  </a:tcPr>
                </a:tc>
                <a:extLst>
                  <a:ext uri="{0D108BD9-81ED-4DB2-BD59-A6C34878D82A}">
                    <a16:rowId xmlns:a16="http://schemas.microsoft.com/office/drawing/2014/main" val="2057612682"/>
                  </a:ext>
                </a:extLst>
              </a:tr>
            </a:tbl>
          </a:graphicData>
        </a:graphic>
      </p:graphicFrame>
      <p:sp>
        <p:nvSpPr>
          <p:cNvPr id="17" name="Title 1">
            <a:extLst>
              <a:ext uri="{FF2B5EF4-FFF2-40B4-BE49-F238E27FC236}">
                <a16:creationId xmlns:a16="http://schemas.microsoft.com/office/drawing/2014/main" id="{2F7D18BB-3C11-1825-DFBD-AAD5A80E15B1}"/>
              </a:ext>
            </a:extLst>
          </p:cNvPr>
          <p:cNvSpPr txBox="1">
            <a:spLocks/>
          </p:cNvSpPr>
          <p:nvPr/>
        </p:nvSpPr>
        <p:spPr>
          <a:xfrm>
            <a:off x="343597" y="365125"/>
            <a:ext cx="10657484" cy="1169207"/>
          </a:xfrm>
          <a:prstGeom prst="rect">
            <a:avLst/>
          </a:prstGeom>
        </p:spPr>
        <p:txBody>
          <a:bodyPr lIns="0" tIns="0" rIns="0" bIns="0" anchor="t">
            <a:noAutofit/>
          </a:bodyPr>
          <a:lstStyle>
            <a:lvl1pPr algn="l" defTabSz="914400" rtl="0" eaLnBrk="1" latinLnBrk="0" hangingPunct="1">
              <a:lnSpc>
                <a:spcPct val="80000"/>
              </a:lnSpc>
              <a:spcBef>
                <a:spcPct val="0"/>
              </a:spcBef>
              <a:buNone/>
              <a:defRPr sz="4400" b="1" i="0" kern="1200">
                <a:solidFill>
                  <a:schemeClr val="accent2"/>
                </a:solidFill>
                <a:latin typeface="Figtree SemiBold" pitchFamily="2" charset="0"/>
                <a:ea typeface="+mj-ea"/>
                <a:cs typeface="+mj-cs"/>
              </a:defRPr>
            </a:lvl1pPr>
          </a:lstStyle>
          <a:p>
            <a:r>
              <a:rPr lang="en-US">
                <a:solidFill>
                  <a:schemeClr val="bg1"/>
                </a:solidFill>
              </a:rPr>
              <a:t>Upcoming Student Conferences</a:t>
            </a:r>
          </a:p>
        </p:txBody>
      </p:sp>
    </p:spTree>
    <p:extLst>
      <p:ext uri="{BB962C8B-B14F-4D97-AF65-F5344CB8AC3E}">
        <p14:creationId xmlns:p14="http://schemas.microsoft.com/office/powerpoint/2010/main" val="3290679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1A3D6D"/>
            </a:gs>
            <a:gs pos="97000">
              <a:schemeClr val="tx2"/>
            </a:gs>
          </a:gsLst>
          <a:lin ang="3600000" scaled="0"/>
        </a:gradFill>
        <a:effectLst/>
      </p:bgPr>
    </p:bg>
    <p:spTree>
      <p:nvGrpSpPr>
        <p:cNvPr id="1" name="">
          <a:extLst>
            <a:ext uri="{FF2B5EF4-FFF2-40B4-BE49-F238E27FC236}">
              <a16:creationId xmlns:a16="http://schemas.microsoft.com/office/drawing/2014/main" id="{B34B08B4-37D7-F32C-F622-19B522FA9B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247678-A51A-3B21-3599-A9073484EFF0}"/>
              </a:ext>
            </a:extLst>
          </p:cNvPr>
          <p:cNvSpPr>
            <a:spLocks noGrp="1"/>
          </p:cNvSpPr>
          <p:nvPr>
            <p:ph type="title"/>
          </p:nvPr>
        </p:nvSpPr>
        <p:spPr>
          <a:xfrm>
            <a:off x="838200" y="2432395"/>
            <a:ext cx="10515600" cy="2852737"/>
          </a:xfrm>
        </p:spPr>
        <p:txBody>
          <a:bodyPr/>
          <a:lstStyle/>
          <a:p>
            <a:br>
              <a:rPr lang="en-US">
                <a:latin typeface="Figtree"/>
              </a:rPr>
            </a:br>
            <a:r>
              <a:rPr lang="en-US" sz="4400">
                <a:latin typeface="Figtree"/>
              </a:rPr>
              <a:t>Next Virtual Town Hall Meeting</a:t>
            </a:r>
            <a:br>
              <a:rPr lang="en-US">
                <a:latin typeface="Figtree"/>
              </a:rPr>
            </a:br>
            <a:br>
              <a:rPr lang="en-US" sz="3600"/>
            </a:br>
            <a:r>
              <a:rPr lang="en-US" sz="3600" b="0"/>
              <a:t>18 February 2026</a:t>
            </a:r>
            <a:br>
              <a:rPr lang="en-US" sz="3600" b="0"/>
            </a:br>
            <a:r>
              <a:rPr lang="en-US" sz="3600" b="0"/>
              <a:t>12 – 1 p.m.</a:t>
            </a:r>
            <a:br>
              <a:rPr lang="en-US" sz="9600"/>
            </a:br>
            <a:endParaRPr lang="en-US"/>
          </a:p>
        </p:txBody>
      </p:sp>
    </p:spTree>
    <p:extLst>
      <p:ext uri="{BB962C8B-B14F-4D97-AF65-F5344CB8AC3E}">
        <p14:creationId xmlns:p14="http://schemas.microsoft.com/office/powerpoint/2010/main" val="3581644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2EF6F-64B0-155C-1C0B-0760E4189309}"/>
            </a:ext>
          </a:extLst>
        </p:cNvPr>
        <p:cNvGrpSpPr/>
        <p:nvPr/>
      </p:nvGrpSpPr>
      <p:grpSpPr>
        <a:xfrm>
          <a:off x="0" y="0"/>
          <a:ext cx="0" cy="0"/>
          <a:chOff x="0" y="0"/>
          <a:chExt cx="0" cy="0"/>
        </a:xfrm>
      </p:grpSpPr>
    </p:spTree>
    <p:extLst>
      <p:ext uri="{BB962C8B-B14F-4D97-AF65-F5344CB8AC3E}">
        <p14:creationId xmlns:p14="http://schemas.microsoft.com/office/powerpoint/2010/main" val="384693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D6C82-10B0-5E56-25BB-A0541AD16A3B}"/>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0F32B1B1-9E0E-D6CE-6713-5DE9E2DF869C}"/>
              </a:ext>
            </a:extLst>
          </p:cNvPr>
          <p:cNvSpPr/>
          <p:nvPr/>
        </p:nvSpPr>
        <p:spPr>
          <a:xfrm>
            <a:off x="10308378" y="2932843"/>
            <a:ext cx="116469" cy="2085352"/>
          </a:xfrm>
          <a:custGeom>
            <a:avLst/>
            <a:gdLst/>
            <a:ahLst/>
            <a:cxnLst/>
            <a:rect l="0" t="0" r="0" b="0"/>
            <a:pathLst>
              <a:path>
                <a:moveTo>
                  <a:pt x="0" y="0"/>
                </a:moveTo>
                <a:lnTo>
                  <a:pt x="0" y="1912499"/>
                </a:lnTo>
                <a:lnTo>
                  <a:pt x="106815" y="1912499"/>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10718EA9-3C46-4A89-FA09-3120B5E75CFD}"/>
              </a:ext>
            </a:extLst>
          </p:cNvPr>
          <p:cNvSpPr/>
          <p:nvPr/>
        </p:nvSpPr>
        <p:spPr>
          <a:xfrm>
            <a:off x="10191909" y="2932843"/>
            <a:ext cx="116469" cy="2085352"/>
          </a:xfrm>
          <a:custGeom>
            <a:avLst/>
            <a:gdLst/>
            <a:ahLst/>
            <a:cxnLst/>
            <a:rect l="0" t="0" r="0" b="0"/>
            <a:pathLst>
              <a:path>
                <a:moveTo>
                  <a:pt x="106815" y="0"/>
                </a:moveTo>
                <a:lnTo>
                  <a:pt x="106815" y="1912499"/>
                </a:lnTo>
                <a:lnTo>
                  <a:pt x="0" y="1912499"/>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1C2AD738-3EB1-DF75-D00B-E968CE07C787}"/>
              </a:ext>
            </a:extLst>
          </p:cNvPr>
          <p:cNvSpPr/>
          <p:nvPr/>
        </p:nvSpPr>
        <p:spPr>
          <a:xfrm>
            <a:off x="10308378" y="2932843"/>
            <a:ext cx="116469" cy="1297799"/>
          </a:xfrm>
          <a:custGeom>
            <a:avLst/>
            <a:gdLst/>
            <a:ahLst/>
            <a:cxnLst/>
            <a:rect l="0" t="0" r="0" b="0"/>
            <a:pathLst>
              <a:path>
                <a:moveTo>
                  <a:pt x="0" y="0"/>
                </a:moveTo>
                <a:lnTo>
                  <a:pt x="0" y="1190225"/>
                </a:lnTo>
                <a:lnTo>
                  <a:pt x="106815" y="1190225"/>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9160882B-924E-2747-36B6-22618D7AA9AF}"/>
              </a:ext>
            </a:extLst>
          </p:cNvPr>
          <p:cNvSpPr/>
          <p:nvPr/>
        </p:nvSpPr>
        <p:spPr>
          <a:xfrm>
            <a:off x="10191909" y="2932843"/>
            <a:ext cx="116469" cy="1297799"/>
          </a:xfrm>
          <a:custGeom>
            <a:avLst/>
            <a:gdLst/>
            <a:ahLst/>
            <a:cxnLst/>
            <a:rect l="0" t="0" r="0" b="0"/>
            <a:pathLst>
              <a:path>
                <a:moveTo>
                  <a:pt x="106815" y="0"/>
                </a:moveTo>
                <a:lnTo>
                  <a:pt x="106815" y="1190225"/>
                </a:lnTo>
                <a:lnTo>
                  <a:pt x="0" y="1190225"/>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6F6BDD3F-28DA-E5FD-B917-D3F874A3B518}"/>
              </a:ext>
            </a:extLst>
          </p:cNvPr>
          <p:cNvSpPr/>
          <p:nvPr/>
        </p:nvSpPr>
        <p:spPr>
          <a:xfrm>
            <a:off x="10308378" y="2932843"/>
            <a:ext cx="116469" cy="510245"/>
          </a:xfrm>
          <a:custGeom>
            <a:avLst/>
            <a:gdLst/>
            <a:ahLst/>
            <a:cxnLst/>
            <a:rect l="0" t="0" r="0" b="0"/>
            <a:pathLst>
              <a:path>
                <a:moveTo>
                  <a:pt x="0" y="0"/>
                </a:moveTo>
                <a:lnTo>
                  <a:pt x="0" y="467951"/>
                </a:lnTo>
                <a:lnTo>
                  <a:pt x="106815" y="467951"/>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A5F36CDF-F380-237E-CF7F-DD44711FF0FD}"/>
              </a:ext>
            </a:extLst>
          </p:cNvPr>
          <p:cNvSpPr/>
          <p:nvPr/>
        </p:nvSpPr>
        <p:spPr>
          <a:xfrm>
            <a:off x="10191909" y="2932843"/>
            <a:ext cx="116469" cy="510245"/>
          </a:xfrm>
          <a:custGeom>
            <a:avLst/>
            <a:gdLst/>
            <a:ahLst/>
            <a:cxnLst/>
            <a:rect l="0" t="0" r="0" b="0"/>
            <a:pathLst>
              <a:path>
                <a:moveTo>
                  <a:pt x="106815" y="0"/>
                </a:moveTo>
                <a:lnTo>
                  <a:pt x="106815" y="467951"/>
                </a:lnTo>
                <a:lnTo>
                  <a:pt x="0" y="467951"/>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281C7320-D768-23DC-A958-94582BFBA292}"/>
              </a:ext>
            </a:extLst>
          </p:cNvPr>
          <p:cNvSpPr/>
          <p:nvPr/>
        </p:nvSpPr>
        <p:spPr>
          <a:xfrm>
            <a:off x="6181898" y="2145291"/>
            <a:ext cx="4126478" cy="232938"/>
          </a:xfrm>
          <a:custGeom>
            <a:avLst/>
            <a:gdLst/>
            <a:ahLst/>
            <a:cxnLst/>
            <a:rect l="0" t="0" r="0" b="0"/>
            <a:pathLst>
              <a:path>
                <a:moveTo>
                  <a:pt x="0" y="0"/>
                </a:moveTo>
                <a:lnTo>
                  <a:pt x="0" y="106815"/>
                </a:lnTo>
                <a:lnTo>
                  <a:pt x="3784438" y="106815"/>
                </a:lnTo>
                <a:lnTo>
                  <a:pt x="3784438" y="213630"/>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7DC704A4-FA7C-C02B-C0FA-ED2114D59F4A}"/>
              </a:ext>
            </a:extLst>
          </p:cNvPr>
          <p:cNvSpPr/>
          <p:nvPr/>
        </p:nvSpPr>
        <p:spPr>
          <a:xfrm>
            <a:off x="6065429" y="2932843"/>
            <a:ext cx="116469" cy="2872905"/>
          </a:xfrm>
          <a:custGeom>
            <a:avLst/>
            <a:gdLst/>
            <a:ahLst/>
            <a:cxnLst/>
            <a:rect l="0" t="0" r="0" b="0"/>
            <a:pathLst>
              <a:path>
                <a:moveTo>
                  <a:pt x="106815" y="0"/>
                </a:moveTo>
                <a:lnTo>
                  <a:pt x="106815" y="2634772"/>
                </a:lnTo>
                <a:lnTo>
                  <a:pt x="0" y="2634772"/>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7E5E7D94-AF31-55ED-2B3E-38D29916D1DA}"/>
              </a:ext>
            </a:extLst>
          </p:cNvPr>
          <p:cNvSpPr/>
          <p:nvPr/>
        </p:nvSpPr>
        <p:spPr>
          <a:xfrm>
            <a:off x="6181898" y="2932843"/>
            <a:ext cx="116469" cy="2085352"/>
          </a:xfrm>
          <a:custGeom>
            <a:avLst/>
            <a:gdLst/>
            <a:ahLst/>
            <a:cxnLst/>
            <a:rect l="0" t="0" r="0" b="0"/>
            <a:pathLst>
              <a:path>
                <a:moveTo>
                  <a:pt x="0" y="0"/>
                </a:moveTo>
                <a:lnTo>
                  <a:pt x="0" y="1912499"/>
                </a:lnTo>
                <a:lnTo>
                  <a:pt x="106815" y="1912499"/>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D8E0B0F5-BB9E-A7C5-0FED-C4671A4C392B}"/>
              </a:ext>
            </a:extLst>
          </p:cNvPr>
          <p:cNvSpPr/>
          <p:nvPr/>
        </p:nvSpPr>
        <p:spPr>
          <a:xfrm>
            <a:off x="6065429" y="2932843"/>
            <a:ext cx="116469" cy="2085352"/>
          </a:xfrm>
          <a:custGeom>
            <a:avLst/>
            <a:gdLst/>
            <a:ahLst/>
            <a:cxnLst/>
            <a:rect l="0" t="0" r="0" b="0"/>
            <a:pathLst>
              <a:path>
                <a:moveTo>
                  <a:pt x="106815" y="0"/>
                </a:moveTo>
                <a:lnTo>
                  <a:pt x="106815" y="1912499"/>
                </a:lnTo>
                <a:lnTo>
                  <a:pt x="0" y="1912499"/>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7BC6DDDE-67F3-4084-E8FB-0C9415CA3C17}"/>
              </a:ext>
            </a:extLst>
          </p:cNvPr>
          <p:cNvSpPr/>
          <p:nvPr/>
        </p:nvSpPr>
        <p:spPr>
          <a:xfrm>
            <a:off x="6181898" y="2932843"/>
            <a:ext cx="116469" cy="1297799"/>
          </a:xfrm>
          <a:custGeom>
            <a:avLst/>
            <a:gdLst/>
            <a:ahLst/>
            <a:cxnLst/>
            <a:rect l="0" t="0" r="0" b="0"/>
            <a:pathLst>
              <a:path>
                <a:moveTo>
                  <a:pt x="0" y="0"/>
                </a:moveTo>
                <a:lnTo>
                  <a:pt x="0" y="1190225"/>
                </a:lnTo>
                <a:lnTo>
                  <a:pt x="106815" y="1190225"/>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8462EC85-CACF-C9FD-1AC2-ED65146D183E}"/>
              </a:ext>
            </a:extLst>
          </p:cNvPr>
          <p:cNvSpPr/>
          <p:nvPr/>
        </p:nvSpPr>
        <p:spPr>
          <a:xfrm>
            <a:off x="6065429" y="2932843"/>
            <a:ext cx="116469" cy="1297799"/>
          </a:xfrm>
          <a:custGeom>
            <a:avLst/>
            <a:gdLst/>
            <a:ahLst/>
            <a:cxnLst/>
            <a:rect l="0" t="0" r="0" b="0"/>
            <a:pathLst>
              <a:path>
                <a:moveTo>
                  <a:pt x="106815" y="0"/>
                </a:moveTo>
                <a:lnTo>
                  <a:pt x="106815" y="1190225"/>
                </a:lnTo>
                <a:lnTo>
                  <a:pt x="0" y="1190225"/>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048E28F2-5526-8BDD-F016-39590D6B76BA}"/>
              </a:ext>
            </a:extLst>
          </p:cNvPr>
          <p:cNvSpPr/>
          <p:nvPr/>
        </p:nvSpPr>
        <p:spPr>
          <a:xfrm>
            <a:off x="6181898" y="2932843"/>
            <a:ext cx="116469" cy="510245"/>
          </a:xfrm>
          <a:custGeom>
            <a:avLst/>
            <a:gdLst/>
            <a:ahLst/>
            <a:cxnLst/>
            <a:rect l="0" t="0" r="0" b="0"/>
            <a:pathLst>
              <a:path>
                <a:moveTo>
                  <a:pt x="0" y="0"/>
                </a:moveTo>
                <a:lnTo>
                  <a:pt x="0" y="467951"/>
                </a:lnTo>
                <a:lnTo>
                  <a:pt x="106815" y="467951"/>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62CDFF4C-5CA3-E99F-32A4-1E8EC6B1F418}"/>
              </a:ext>
            </a:extLst>
          </p:cNvPr>
          <p:cNvSpPr/>
          <p:nvPr/>
        </p:nvSpPr>
        <p:spPr>
          <a:xfrm>
            <a:off x="6065429" y="2932843"/>
            <a:ext cx="116469" cy="510245"/>
          </a:xfrm>
          <a:custGeom>
            <a:avLst/>
            <a:gdLst/>
            <a:ahLst/>
            <a:cxnLst/>
            <a:rect l="0" t="0" r="0" b="0"/>
            <a:pathLst>
              <a:path>
                <a:moveTo>
                  <a:pt x="106815" y="0"/>
                </a:moveTo>
                <a:lnTo>
                  <a:pt x="106815" y="467951"/>
                </a:lnTo>
                <a:lnTo>
                  <a:pt x="0" y="467951"/>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1DE94E8A-121B-528B-AC11-FE09F0B0CF4C}"/>
              </a:ext>
            </a:extLst>
          </p:cNvPr>
          <p:cNvSpPr/>
          <p:nvPr/>
        </p:nvSpPr>
        <p:spPr>
          <a:xfrm>
            <a:off x="6132046" y="2145291"/>
            <a:ext cx="99704" cy="232938"/>
          </a:xfrm>
          <a:custGeom>
            <a:avLst/>
            <a:gdLst/>
            <a:ahLst/>
            <a:cxnLst/>
            <a:rect l="0" t="0" r="0" b="0"/>
            <a:pathLst>
              <a:path>
                <a:moveTo>
                  <a:pt x="45720" y="0"/>
                </a:moveTo>
                <a:lnTo>
                  <a:pt x="45720" y="213630"/>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DD4A61F5-667C-A30C-E519-DB9A5D76155F}"/>
              </a:ext>
            </a:extLst>
          </p:cNvPr>
          <p:cNvSpPr/>
          <p:nvPr/>
        </p:nvSpPr>
        <p:spPr>
          <a:xfrm>
            <a:off x="2003041" y="2932843"/>
            <a:ext cx="116469" cy="2085352"/>
          </a:xfrm>
          <a:custGeom>
            <a:avLst/>
            <a:gdLst/>
            <a:ahLst/>
            <a:cxnLst/>
            <a:rect l="0" t="0" r="0" b="0"/>
            <a:pathLst>
              <a:path>
                <a:moveTo>
                  <a:pt x="106815" y="0"/>
                </a:moveTo>
                <a:lnTo>
                  <a:pt x="106815" y="1912499"/>
                </a:lnTo>
                <a:lnTo>
                  <a:pt x="0" y="1912499"/>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23FBFD44-6330-C301-9CD1-B9C91BF975A8}"/>
              </a:ext>
            </a:extLst>
          </p:cNvPr>
          <p:cNvSpPr/>
          <p:nvPr/>
        </p:nvSpPr>
        <p:spPr>
          <a:xfrm>
            <a:off x="2119510" y="2932843"/>
            <a:ext cx="116469" cy="1297799"/>
          </a:xfrm>
          <a:custGeom>
            <a:avLst/>
            <a:gdLst/>
            <a:ahLst/>
            <a:cxnLst/>
            <a:rect l="0" t="0" r="0" b="0"/>
            <a:pathLst>
              <a:path>
                <a:moveTo>
                  <a:pt x="0" y="0"/>
                </a:moveTo>
                <a:lnTo>
                  <a:pt x="0" y="1190225"/>
                </a:lnTo>
                <a:lnTo>
                  <a:pt x="106815" y="1190225"/>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8" name="Freeform: Shape 27">
            <a:extLst>
              <a:ext uri="{FF2B5EF4-FFF2-40B4-BE49-F238E27FC236}">
                <a16:creationId xmlns:a16="http://schemas.microsoft.com/office/drawing/2014/main" id="{B549C7A8-6CFF-13BF-31EA-1DC88503C19D}"/>
              </a:ext>
            </a:extLst>
          </p:cNvPr>
          <p:cNvSpPr/>
          <p:nvPr/>
        </p:nvSpPr>
        <p:spPr>
          <a:xfrm>
            <a:off x="2003041" y="2932843"/>
            <a:ext cx="116469" cy="510245"/>
          </a:xfrm>
          <a:custGeom>
            <a:avLst/>
            <a:gdLst/>
            <a:ahLst/>
            <a:cxnLst/>
            <a:rect l="0" t="0" r="0" b="0"/>
            <a:pathLst>
              <a:path>
                <a:moveTo>
                  <a:pt x="106815" y="0"/>
                </a:moveTo>
                <a:lnTo>
                  <a:pt x="106815" y="467951"/>
                </a:lnTo>
                <a:lnTo>
                  <a:pt x="0" y="467951"/>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0" name="Freeform: Shape 29">
            <a:extLst>
              <a:ext uri="{FF2B5EF4-FFF2-40B4-BE49-F238E27FC236}">
                <a16:creationId xmlns:a16="http://schemas.microsoft.com/office/drawing/2014/main" id="{137E3CF3-C7F1-B8ED-B65D-7991D76E339B}"/>
              </a:ext>
            </a:extLst>
          </p:cNvPr>
          <p:cNvSpPr/>
          <p:nvPr/>
        </p:nvSpPr>
        <p:spPr>
          <a:xfrm>
            <a:off x="5627284" y="1590675"/>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Daniel Jensen</a:t>
            </a:r>
          </a:p>
          <a:p>
            <a:pPr marL="0" lvl="0" indent="0" algn="ctr" defTabSz="266700">
              <a:lnSpc>
                <a:spcPct val="90000"/>
              </a:lnSpc>
              <a:spcBef>
                <a:spcPct val="0"/>
              </a:spcBef>
              <a:spcAft>
                <a:spcPct val="35000"/>
              </a:spcAft>
              <a:buNone/>
            </a:pPr>
            <a:r>
              <a:rPr lang="en-US" sz="600" kern="1200">
                <a:solidFill>
                  <a:schemeClr val="bg1"/>
                </a:solidFill>
                <a:latin typeface="Figtrree"/>
              </a:rPr>
              <a:t>Speaker</a:t>
            </a:r>
          </a:p>
          <a:p>
            <a:pPr marL="0" lvl="0" indent="0" algn="ctr" defTabSz="266700">
              <a:lnSpc>
                <a:spcPct val="90000"/>
              </a:lnSpc>
              <a:spcBef>
                <a:spcPct val="0"/>
              </a:spcBef>
              <a:spcAft>
                <a:spcPct val="35000"/>
              </a:spcAft>
              <a:buNone/>
            </a:pPr>
            <a:r>
              <a:rPr lang="en-US" sz="600" kern="1200">
                <a:solidFill>
                  <a:schemeClr val="bg1"/>
                </a:solidFill>
                <a:latin typeface="Figtrree"/>
              </a:rPr>
              <a:t> 2024-2027</a:t>
            </a:r>
          </a:p>
        </p:txBody>
      </p:sp>
      <p:sp>
        <p:nvSpPr>
          <p:cNvPr id="31" name="Freeform: Shape 30">
            <a:extLst>
              <a:ext uri="{FF2B5EF4-FFF2-40B4-BE49-F238E27FC236}">
                <a16:creationId xmlns:a16="http://schemas.microsoft.com/office/drawing/2014/main" id="{C7B16887-858E-D8D0-36B4-92EF09819665}"/>
              </a:ext>
            </a:extLst>
          </p:cNvPr>
          <p:cNvSpPr/>
          <p:nvPr/>
        </p:nvSpPr>
        <p:spPr>
          <a:xfrm>
            <a:off x="1564896" y="2378229"/>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Jeanette </a:t>
            </a:r>
            <a:r>
              <a:rPr lang="en-US" sz="600" kern="1200" err="1">
                <a:solidFill>
                  <a:schemeClr val="bg1"/>
                </a:solidFill>
                <a:latin typeface="Figtrree"/>
              </a:rPr>
              <a:t>Domber</a:t>
            </a:r>
            <a:r>
              <a:rPr lang="en-US" sz="600" kern="1200">
                <a:solidFill>
                  <a:schemeClr val="bg1"/>
                </a:solidFill>
                <a:latin typeface="Figtrree"/>
              </a:rPr>
              <a:t> </a:t>
            </a:r>
            <a:endParaRPr lang="en-US" sz="600">
              <a:solidFill>
                <a:schemeClr val="bg1"/>
              </a:solidFill>
              <a:latin typeface="Figtrree"/>
            </a:endParaRPr>
          </a:p>
          <a:p>
            <a:pPr marL="0" lvl="0" indent="0" algn="ctr" defTabSz="266700">
              <a:lnSpc>
                <a:spcPct val="90000"/>
              </a:lnSpc>
              <a:spcBef>
                <a:spcPct val="0"/>
              </a:spcBef>
              <a:spcAft>
                <a:spcPct val="35000"/>
              </a:spcAft>
              <a:buNone/>
            </a:pPr>
            <a:r>
              <a:rPr lang="en-US" sz="600" kern="1200">
                <a:solidFill>
                  <a:schemeClr val="bg1"/>
                </a:solidFill>
                <a:latin typeface="Figtrree"/>
              </a:rPr>
              <a:t>Integration &amp; Outreach Division</a:t>
            </a:r>
          </a:p>
          <a:p>
            <a:pPr marL="0" lvl="0" indent="0" algn="ctr" defTabSz="266700">
              <a:lnSpc>
                <a:spcPct val="90000"/>
              </a:lnSpc>
              <a:spcBef>
                <a:spcPct val="0"/>
              </a:spcBef>
              <a:spcAft>
                <a:spcPct val="35000"/>
              </a:spcAft>
              <a:buNone/>
            </a:pPr>
            <a:r>
              <a:rPr lang="en-US" sz="600" kern="1200">
                <a:solidFill>
                  <a:schemeClr val="bg1"/>
                </a:solidFill>
                <a:latin typeface="Figtrree"/>
              </a:rPr>
              <a:t>Chief, 2025-2028</a:t>
            </a:r>
          </a:p>
        </p:txBody>
      </p:sp>
      <p:sp>
        <p:nvSpPr>
          <p:cNvPr id="32" name="Freeform: Shape 31">
            <a:extLst>
              <a:ext uri="{FF2B5EF4-FFF2-40B4-BE49-F238E27FC236}">
                <a16:creationId xmlns:a16="http://schemas.microsoft.com/office/drawing/2014/main" id="{CE1C0645-52D8-1520-F7B9-62EF2FABB08D}"/>
              </a:ext>
            </a:extLst>
          </p:cNvPr>
          <p:cNvSpPr/>
          <p:nvPr/>
        </p:nvSpPr>
        <p:spPr>
          <a:xfrm>
            <a:off x="893812" y="3165782"/>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Sofia Russi</a:t>
            </a:r>
          </a:p>
          <a:p>
            <a:pPr marL="0" lvl="0" indent="0" algn="ctr" defTabSz="266700">
              <a:lnSpc>
                <a:spcPct val="90000"/>
              </a:lnSpc>
              <a:spcBef>
                <a:spcPct val="0"/>
              </a:spcBef>
              <a:spcAft>
                <a:spcPct val="35000"/>
              </a:spcAft>
              <a:buNone/>
            </a:pPr>
            <a:r>
              <a:rPr lang="en-US" sz="600" kern="1200">
                <a:solidFill>
                  <a:schemeClr val="bg1"/>
                </a:solidFill>
                <a:latin typeface="Figtrree"/>
              </a:rPr>
              <a:t>Aerospace Outreach Group</a:t>
            </a:r>
            <a:br>
              <a:rPr lang="en-US" sz="600" kern="1200">
                <a:solidFill>
                  <a:schemeClr val="bg1"/>
                </a:solidFill>
                <a:latin typeface="Figtrree"/>
              </a:rPr>
            </a:br>
            <a:r>
              <a:rPr lang="en-US" sz="600" kern="1200">
                <a:solidFill>
                  <a:schemeClr val="bg1"/>
                </a:solidFill>
                <a:latin typeface="Figtrree"/>
              </a:rPr>
              <a:t> 2025-2028</a:t>
            </a:r>
          </a:p>
        </p:txBody>
      </p:sp>
      <p:sp>
        <p:nvSpPr>
          <p:cNvPr id="33" name="Freeform: Shape 32">
            <a:extLst>
              <a:ext uri="{FF2B5EF4-FFF2-40B4-BE49-F238E27FC236}">
                <a16:creationId xmlns:a16="http://schemas.microsoft.com/office/drawing/2014/main" id="{4989BB0F-687B-1411-8B91-CD97060B3612}"/>
              </a:ext>
            </a:extLst>
          </p:cNvPr>
          <p:cNvSpPr/>
          <p:nvPr/>
        </p:nvSpPr>
        <p:spPr>
          <a:xfrm>
            <a:off x="2235980" y="3165782"/>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Gustavo Ordonez</a:t>
            </a:r>
            <a:endParaRPr lang="en-US" sz="600">
              <a:solidFill>
                <a:schemeClr val="bg1"/>
              </a:solidFill>
              <a:latin typeface="Figtrree"/>
            </a:endParaRPr>
          </a:p>
          <a:p>
            <a:pPr marL="0" lvl="0" indent="0" algn="ctr" defTabSz="266700">
              <a:lnSpc>
                <a:spcPct val="90000"/>
              </a:lnSpc>
              <a:spcBef>
                <a:spcPct val="0"/>
              </a:spcBef>
              <a:spcAft>
                <a:spcPct val="35000"/>
              </a:spcAft>
              <a:buNone/>
            </a:pPr>
            <a:r>
              <a:rPr lang="en-US" sz="600" kern="1200">
                <a:solidFill>
                  <a:schemeClr val="bg1"/>
                </a:solidFill>
                <a:latin typeface="Figtrree"/>
              </a:rPr>
              <a:t>Business &amp; Management Group </a:t>
            </a:r>
            <a:br>
              <a:rPr lang="en-US" sz="600" kern="1200">
                <a:solidFill>
                  <a:schemeClr val="bg1"/>
                </a:solidFill>
                <a:latin typeface="Figtrree"/>
              </a:rPr>
            </a:br>
            <a:r>
              <a:rPr lang="en-US" sz="600" kern="1200">
                <a:solidFill>
                  <a:schemeClr val="bg1"/>
                </a:solidFill>
                <a:latin typeface="Figtrree"/>
              </a:rPr>
              <a:t>2023-2026</a:t>
            </a:r>
          </a:p>
        </p:txBody>
      </p:sp>
      <p:sp>
        <p:nvSpPr>
          <p:cNvPr id="34" name="Freeform: Shape 33">
            <a:extLst>
              <a:ext uri="{FF2B5EF4-FFF2-40B4-BE49-F238E27FC236}">
                <a16:creationId xmlns:a16="http://schemas.microsoft.com/office/drawing/2014/main" id="{D882AEEA-F04D-FB2E-D83D-B8AB23E7E213}"/>
              </a:ext>
            </a:extLst>
          </p:cNvPr>
          <p:cNvSpPr/>
          <p:nvPr/>
        </p:nvSpPr>
        <p:spPr>
          <a:xfrm>
            <a:off x="893812" y="3953335"/>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Robert Winn</a:t>
            </a:r>
          </a:p>
          <a:p>
            <a:pPr marL="0" lvl="0" indent="0" algn="ctr" defTabSz="266700">
              <a:lnSpc>
                <a:spcPct val="90000"/>
              </a:lnSpc>
              <a:spcBef>
                <a:spcPct val="0"/>
              </a:spcBef>
              <a:spcAft>
                <a:spcPct val="35000"/>
              </a:spcAft>
              <a:buNone/>
            </a:pPr>
            <a:r>
              <a:rPr lang="en-US" sz="600" kern="1200">
                <a:solidFill>
                  <a:schemeClr val="bg1"/>
                </a:solidFill>
                <a:latin typeface="Figtrree"/>
              </a:rPr>
              <a:t>International Activities Group</a:t>
            </a:r>
          </a:p>
          <a:p>
            <a:pPr marL="0" lvl="0" indent="0" algn="ctr" defTabSz="266700">
              <a:lnSpc>
                <a:spcPct val="90000"/>
              </a:lnSpc>
              <a:spcBef>
                <a:spcPct val="0"/>
              </a:spcBef>
              <a:spcAft>
                <a:spcPct val="35000"/>
              </a:spcAft>
              <a:buNone/>
            </a:pPr>
            <a:r>
              <a:rPr lang="en-US" sz="600" kern="1200">
                <a:solidFill>
                  <a:schemeClr val="bg1"/>
                </a:solidFill>
                <a:latin typeface="Figtrree"/>
              </a:rPr>
              <a:t>2023-2026</a:t>
            </a:r>
          </a:p>
        </p:txBody>
      </p:sp>
      <p:sp>
        <p:nvSpPr>
          <p:cNvPr id="35" name="Freeform: Shape 34">
            <a:extLst>
              <a:ext uri="{FF2B5EF4-FFF2-40B4-BE49-F238E27FC236}">
                <a16:creationId xmlns:a16="http://schemas.microsoft.com/office/drawing/2014/main" id="{B6B423A4-4578-AEE8-2467-D6A9D8EF29E1}"/>
              </a:ext>
            </a:extLst>
          </p:cNvPr>
          <p:cNvSpPr/>
          <p:nvPr/>
        </p:nvSpPr>
        <p:spPr>
          <a:xfrm>
            <a:off x="2235980" y="3953335"/>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Abdollah </a:t>
            </a:r>
            <a:r>
              <a:rPr lang="en-US" sz="600" kern="1200" err="1">
                <a:solidFill>
                  <a:schemeClr val="bg1"/>
                </a:solidFill>
                <a:latin typeface="Figtrree"/>
              </a:rPr>
              <a:t>Khodadoust</a:t>
            </a:r>
          </a:p>
          <a:p>
            <a:pPr marL="0" lvl="0" indent="0" algn="ctr" defTabSz="266700">
              <a:lnSpc>
                <a:spcPct val="90000"/>
              </a:lnSpc>
              <a:spcBef>
                <a:spcPct val="0"/>
              </a:spcBef>
              <a:spcAft>
                <a:spcPct val="35000"/>
              </a:spcAft>
              <a:buNone/>
            </a:pPr>
            <a:r>
              <a:rPr lang="en-US" sz="600" kern="1200">
                <a:solidFill>
                  <a:schemeClr val="bg1"/>
                </a:solidFill>
                <a:latin typeface="Figtrree"/>
              </a:rPr>
              <a:t>Integration Group</a:t>
            </a:r>
          </a:p>
          <a:p>
            <a:pPr marL="0" lvl="0" indent="0" algn="ctr" defTabSz="266700">
              <a:lnSpc>
                <a:spcPct val="90000"/>
              </a:lnSpc>
              <a:spcBef>
                <a:spcPct val="0"/>
              </a:spcBef>
              <a:spcAft>
                <a:spcPct val="35000"/>
              </a:spcAft>
              <a:buNone/>
            </a:pPr>
            <a:r>
              <a:rPr lang="en-US" sz="600">
                <a:solidFill>
                  <a:schemeClr val="bg1"/>
                </a:solidFill>
                <a:latin typeface="Figtrree"/>
              </a:rPr>
              <a:t>2024-2027</a:t>
            </a:r>
            <a:endParaRPr lang="en-US" sz="600" kern="1200">
              <a:solidFill>
                <a:schemeClr val="bg1"/>
              </a:solidFill>
              <a:latin typeface="Figtrree"/>
            </a:endParaRPr>
          </a:p>
        </p:txBody>
      </p:sp>
      <p:sp>
        <p:nvSpPr>
          <p:cNvPr id="36" name="Freeform: Shape 35">
            <a:extLst>
              <a:ext uri="{FF2B5EF4-FFF2-40B4-BE49-F238E27FC236}">
                <a16:creationId xmlns:a16="http://schemas.microsoft.com/office/drawing/2014/main" id="{4C40CB77-3E92-DFF6-6482-C94A063BA10D}"/>
              </a:ext>
            </a:extLst>
          </p:cNvPr>
          <p:cNvSpPr/>
          <p:nvPr/>
        </p:nvSpPr>
        <p:spPr>
          <a:xfrm>
            <a:off x="893812" y="4740889"/>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Taylor Fazzini</a:t>
            </a:r>
          </a:p>
          <a:p>
            <a:pPr marL="0" lvl="0" indent="0" algn="ctr" defTabSz="266700">
              <a:lnSpc>
                <a:spcPct val="90000"/>
              </a:lnSpc>
              <a:spcBef>
                <a:spcPct val="0"/>
              </a:spcBef>
              <a:spcAft>
                <a:spcPct val="35000"/>
              </a:spcAft>
              <a:buNone/>
            </a:pPr>
            <a:r>
              <a:rPr lang="en-US" sz="600" kern="1200">
                <a:solidFill>
                  <a:schemeClr val="bg1"/>
                </a:solidFill>
                <a:latin typeface="Figtrree"/>
              </a:rPr>
              <a:t>Young Professionals Group</a:t>
            </a:r>
          </a:p>
          <a:p>
            <a:pPr marL="0" lvl="0" indent="0" algn="ctr" defTabSz="266700">
              <a:lnSpc>
                <a:spcPct val="90000"/>
              </a:lnSpc>
              <a:spcBef>
                <a:spcPct val="0"/>
              </a:spcBef>
              <a:spcAft>
                <a:spcPct val="35000"/>
              </a:spcAft>
              <a:buNone/>
            </a:pPr>
            <a:r>
              <a:rPr lang="en-US" sz="600" kern="1200">
                <a:solidFill>
                  <a:schemeClr val="bg1"/>
                </a:solidFill>
                <a:latin typeface="Figtrree"/>
              </a:rPr>
              <a:t>2025-2026</a:t>
            </a:r>
          </a:p>
        </p:txBody>
      </p:sp>
      <p:sp>
        <p:nvSpPr>
          <p:cNvPr id="37" name="Freeform: Shape 36">
            <a:extLst>
              <a:ext uri="{FF2B5EF4-FFF2-40B4-BE49-F238E27FC236}">
                <a16:creationId xmlns:a16="http://schemas.microsoft.com/office/drawing/2014/main" id="{A1087B99-632B-1BE3-7D83-668217F30824}"/>
              </a:ext>
            </a:extLst>
          </p:cNvPr>
          <p:cNvSpPr/>
          <p:nvPr/>
        </p:nvSpPr>
        <p:spPr>
          <a:xfrm>
            <a:off x="5627284" y="2378229"/>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Jane Hansen</a:t>
            </a:r>
          </a:p>
          <a:p>
            <a:pPr marL="0" lvl="0" indent="0" algn="ctr" defTabSz="266700">
              <a:lnSpc>
                <a:spcPct val="90000"/>
              </a:lnSpc>
              <a:spcBef>
                <a:spcPct val="0"/>
              </a:spcBef>
              <a:spcAft>
                <a:spcPct val="35000"/>
              </a:spcAft>
              <a:buNone/>
            </a:pPr>
            <a:r>
              <a:rPr lang="en-US" sz="600" kern="1200">
                <a:solidFill>
                  <a:schemeClr val="bg1"/>
                </a:solidFill>
                <a:latin typeface="Figtrree"/>
              </a:rPr>
              <a:t>Regional Engagement Activities Division</a:t>
            </a:r>
          </a:p>
          <a:p>
            <a:pPr marL="0" lvl="0" indent="0" algn="ctr" defTabSz="266700">
              <a:lnSpc>
                <a:spcPct val="90000"/>
              </a:lnSpc>
              <a:spcBef>
                <a:spcPct val="0"/>
              </a:spcBef>
              <a:spcAft>
                <a:spcPct val="35000"/>
              </a:spcAft>
              <a:buNone/>
            </a:pPr>
            <a:r>
              <a:rPr lang="en-US" sz="600" kern="1200">
                <a:solidFill>
                  <a:schemeClr val="bg1"/>
                </a:solidFill>
                <a:latin typeface="Figtrree"/>
              </a:rPr>
              <a:t>Chief, 2023-2026</a:t>
            </a:r>
          </a:p>
        </p:txBody>
      </p:sp>
      <p:sp>
        <p:nvSpPr>
          <p:cNvPr id="38" name="Freeform: Shape 37">
            <a:extLst>
              <a:ext uri="{FF2B5EF4-FFF2-40B4-BE49-F238E27FC236}">
                <a16:creationId xmlns:a16="http://schemas.microsoft.com/office/drawing/2014/main" id="{CAE991ED-5A72-1A59-1C4F-05228EFA3FD3}"/>
              </a:ext>
            </a:extLst>
          </p:cNvPr>
          <p:cNvSpPr/>
          <p:nvPr/>
        </p:nvSpPr>
        <p:spPr>
          <a:xfrm>
            <a:off x="4956200" y="3165782"/>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Kyle Zittle</a:t>
            </a:r>
          </a:p>
          <a:p>
            <a:pPr marL="0" lvl="0" indent="0" algn="ctr" defTabSz="266700">
              <a:lnSpc>
                <a:spcPct val="90000"/>
              </a:lnSpc>
              <a:spcBef>
                <a:spcPct val="0"/>
              </a:spcBef>
              <a:spcAft>
                <a:spcPct val="35000"/>
              </a:spcAft>
              <a:buNone/>
            </a:pPr>
            <a:r>
              <a:rPr lang="en-US" sz="600" kern="1200">
                <a:solidFill>
                  <a:schemeClr val="bg1"/>
                </a:solidFill>
                <a:latin typeface="Figtrree"/>
              </a:rPr>
              <a:t>Region I</a:t>
            </a:r>
          </a:p>
          <a:p>
            <a:pPr marL="0" lvl="0" indent="0" algn="ctr" defTabSz="266700">
              <a:lnSpc>
                <a:spcPct val="90000"/>
              </a:lnSpc>
              <a:spcBef>
                <a:spcPct val="0"/>
              </a:spcBef>
              <a:spcAft>
                <a:spcPct val="35000"/>
              </a:spcAft>
              <a:buNone/>
            </a:pPr>
            <a:r>
              <a:rPr lang="en-US" sz="600" kern="1200">
                <a:solidFill>
                  <a:schemeClr val="bg1"/>
                </a:solidFill>
                <a:latin typeface="Figtrree"/>
              </a:rPr>
              <a:t>2023-2026</a:t>
            </a:r>
          </a:p>
        </p:txBody>
      </p:sp>
      <p:sp>
        <p:nvSpPr>
          <p:cNvPr id="39" name="Freeform: Shape 38">
            <a:extLst>
              <a:ext uri="{FF2B5EF4-FFF2-40B4-BE49-F238E27FC236}">
                <a16:creationId xmlns:a16="http://schemas.microsoft.com/office/drawing/2014/main" id="{2525D33F-DBBD-BEB5-938F-C144F2F9E0A4}"/>
              </a:ext>
            </a:extLst>
          </p:cNvPr>
          <p:cNvSpPr/>
          <p:nvPr/>
        </p:nvSpPr>
        <p:spPr>
          <a:xfrm>
            <a:off x="6298368" y="3165782"/>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solidFill>
                  <a:schemeClr val="bg1"/>
                </a:solidFill>
                <a:latin typeface="Figtrree"/>
              </a:rPr>
              <a:t>Ryan Sherrill</a:t>
            </a:r>
          </a:p>
          <a:p>
            <a:pPr marL="0" lvl="0" indent="0" algn="ctr" defTabSz="266700">
              <a:lnSpc>
                <a:spcPct val="90000"/>
              </a:lnSpc>
              <a:spcBef>
                <a:spcPct val="0"/>
              </a:spcBef>
              <a:spcAft>
                <a:spcPct val="35000"/>
              </a:spcAft>
              <a:buNone/>
            </a:pPr>
            <a:r>
              <a:rPr lang="en-US" sz="600" kern="1200" dirty="0">
                <a:solidFill>
                  <a:schemeClr val="bg1"/>
                </a:solidFill>
                <a:latin typeface="Figtrree"/>
              </a:rPr>
              <a:t>Region II</a:t>
            </a:r>
          </a:p>
          <a:p>
            <a:pPr marL="0" lvl="0" indent="0" algn="ctr" defTabSz="266700">
              <a:lnSpc>
                <a:spcPct val="90000"/>
              </a:lnSpc>
              <a:spcBef>
                <a:spcPct val="0"/>
              </a:spcBef>
              <a:spcAft>
                <a:spcPct val="35000"/>
              </a:spcAft>
              <a:buNone/>
            </a:pPr>
            <a:r>
              <a:rPr lang="en-US" sz="600" kern="1200" dirty="0">
                <a:solidFill>
                  <a:schemeClr val="bg1"/>
                </a:solidFill>
                <a:latin typeface="Figtrree"/>
              </a:rPr>
              <a:t>2023-2026</a:t>
            </a:r>
          </a:p>
        </p:txBody>
      </p:sp>
      <p:sp>
        <p:nvSpPr>
          <p:cNvPr id="40" name="Freeform: Shape 39">
            <a:extLst>
              <a:ext uri="{FF2B5EF4-FFF2-40B4-BE49-F238E27FC236}">
                <a16:creationId xmlns:a16="http://schemas.microsoft.com/office/drawing/2014/main" id="{8141731B-6F9D-EAB5-EB83-4ABCF8D25472}"/>
              </a:ext>
            </a:extLst>
          </p:cNvPr>
          <p:cNvSpPr/>
          <p:nvPr/>
        </p:nvSpPr>
        <p:spPr>
          <a:xfrm>
            <a:off x="4956200" y="3953335"/>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Peggy Cornell</a:t>
            </a:r>
          </a:p>
          <a:p>
            <a:pPr marL="0" lvl="0" indent="0" algn="ctr" defTabSz="266700">
              <a:lnSpc>
                <a:spcPct val="90000"/>
              </a:lnSpc>
              <a:spcBef>
                <a:spcPct val="0"/>
              </a:spcBef>
              <a:spcAft>
                <a:spcPct val="35000"/>
              </a:spcAft>
              <a:buNone/>
            </a:pPr>
            <a:r>
              <a:rPr lang="en-US" sz="600" kern="1200">
                <a:solidFill>
                  <a:schemeClr val="bg1"/>
                </a:solidFill>
                <a:latin typeface="Figtrree"/>
              </a:rPr>
              <a:t>Region III</a:t>
            </a:r>
          </a:p>
          <a:p>
            <a:pPr marL="0" lvl="0" indent="0" algn="ctr" defTabSz="266700">
              <a:lnSpc>
                <a:spcPct val="90000"/>
              </a:lnSpc>
              <a:spcBef>
                <a:spcPct val="0"/>
              </a:spcBef>
              <a:spcAft>
                <a:spcPct val="35000"/>
              </a:spcAft>
              <a:buNone/>
            </a:pPr>
            <a:r>
              <a:rPr lang="en-US" sz="600">
                <a:solidFill>
                  <a:schemeClr val="bg1"/>
                </a:solidFill>
                <a:latin typeface="Figtrree"/>
              </a:rPr>
              <a:t>2021-2027</a:t>
            </a:r>
            <a:endParaRPr lang="en-US" sz="600" kern="1200">
              <a:solidFill>
                <a:schemeClr val="bg1"/>
              </a:solidFill>
              <a:latin typeface="Figtrree"/>
            </a:endParaRPr>
          </a:p>
        </p:txBody>
      </p:sp>
      <p:sp>
        <p:nvSpPr>
          <p:cNvPr id="41" name="Freeform: Shape 40">
            <a:extLst>
              <a:ext uri="{FF2B5EF4-FFF2-40B4-BE49-F238E27FC236}">
                <a16:creationId xmlns:a16="http://schemas.microsoft.com/office/drawing/2014/main" id="{58EB6452-1B82-0BCA-9178-2B3F08D9A89B}"/>
              </a:ext>
            </a:extLst>
          </p:cNvPr>
          <p:cNvSpPr/>
          <p:nvPr/>
        </p:nvSpPr>
        <p:spPr>
          <a:xfrm>
            <a:off x="6298368" y="3953335"/>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Ellen Gillespie</a:t>
            </a:r>
          </a:p>
          <a:p>
            <a:pPr marL="0" lvl="0" indent="0" algn="ctr" defTabSz="266700">
              <a:lnSpc>
                <a:spcPct val="90000"/>
              </a:lnSpc>
              <a:spcBef>
                <a:spcPct val="0"/>
              </a:spcBef>
              <a:spcAft>
                <a:spcPct val="35000"/>
              </a:spcAft>
              <a:buNone/>
            </a:pPr>
            <a:r>
              <a:rPr lang="en-US" sz="600" kern="1200">
                <a:solidFill>
                  <a:schemeClr val="bg1"/>
                </a:solidFill>
                <a:latin typeface="Figtrree"/>
              </a:rPr>
              <a:t>Region IV</a:t>
            </a:r>
          </a:p>
          <a:p>
            <a:pPr marL="0" lvl="0" indent="0" algn="ctr" defTabSz="266700">
              <a:lnSpc>
                <a:spcPct val="90000"/>
              </a:lnSpc>
              <a:spcBef>
                <a:spcPct val="0"/>
              </a:spcBef>
              <a:spcAft>
                <a:spcPct val="35000"/>
              </a:spcAft>
              <a:buNone/>
            </a:pPr>
            <a:r>
              <a:rPr lang="en-US" sz="600" kern="1200">
                <a:solidFill>
                  <a:schemeClr val="bg1"/>
                </a:solidFill>
                <a:latin typeface="Figtrree"/>
              </a:rPr>
              <a:t>2022-2028</a:t>
            </a:r>
          </a:p>
        </p:txBody>
      </p:sp>
      <p:sp>
        <p:nvSpPr>
          <p:cNvPr id="42" name="Freeform: Shape 41">
            <a:extLst>
              <a:ext uri="{FF2B5EF4-FFF2-40B4-BE49-F238E27FC236}">
                <a16:creationId xmlns:a16="http://schemas.microsoft.com/office/drawing/2014/main" id="{15668F51-ED4A-172B-FF07-06326C88DFD8}"/>
              </a:ext>
            </a:extLst>
          </p:cNvPr>
          <p:cNvSpPr/>
          <p:nvPr/>
        </p:nvSpPr>
        <p:spPr>
          <a:xfrm>
            <a:off x="4956200" y="4740889"/>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James Guglielmo</a:t>
            </a:r>
          </a:p>
          <a:p>
            <a:pPr marL="0" lvl="0" indent="0" algn="ctr" defTabSz="266700">
              <a:lnSpc>
                <a:spcPct val="90000"/>
              </a:lnSpc>
              <a:spcBef>
                <a:spcPct val="0"/>
              </a:spcBef>
              <a:spcAft>
                <a:spcPct val="35000"/>
              </a:spcAft>
              <a:buNone/>
            </a:pPr>
            <a:r>
              <a:rPr lang="en-US" sz="600" kern="1200">
                <a:solidFill>
                  <a:schemeClr val="bg1"/>
                </a:solidFill>
                <a:latin typeface="Figtrree"/>
              </a:rPr>
              <a:t>Region V</a:t>
            </a:r>
          </a:p>
          <a:p>
            <a:pPr marL="0" lvl="0" indent="0" algn="ctr" defTabSz="266700">
              <a:lnSpc>
                <a:spcPct val="90000"/>
              </a:lnSpc>
              <a:spcBef>
                <a:spcPct val="0"/>
              </a:spcBef>
              <a:spcAft>
                <a:spcPct val="35000"/>
              </a:spcAft>
              <a:buNone/>
            </a:pPr>
            <a:r>
              <a:rPr lang="en-US" sz="600" kern="1200">
                <a:solidFill>
                  <a:schemeClr val="bg1"/>
                </a:solidFill>
                <a:latin typeface="Figtrree"/>
              </a:rPr>
              <a:t>2022-2028</a:t>
            </a:r>
          </a:p>
        </p:txBody>
      </p:sp>
      <p:sp>
        <p:nvSpPr>
          <p:cNvPr id="43" name="Freeform: Shape 42">
            <a:extLst>
              <a:ext uri="{FF2B5EF4-FFF2-40B4-BE49-F238E27FC236}">
                <a16:creationId xmlns:a16="http://schemas.microsoft.com/office/drawing/2014/main" id="{947C8890-9A31-CEBF-3AC6-3CA08A4851E8}"/>
              </a:ext>
            </a:extLst>
          </p:cNvPr>
          <p:cNvSpPr/>
          <p:nvPr/>
        </p:nvSpPr>
        <p:spPr>
          <a:xfrm>
            <a:off x="6298368" y="4740889"/>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Oleg Yakimenko</a:t>
            </a:r>
          </a:p>
          <a:p>
            <a:pPr marL="0" lvl="0" indent="0" algn="ctr" defTabSz="266700">
              <a:lnSpc>
                <a:spcPct val="90000"/>
              </a:lnSpc>
              <a:spcBef>
                <a:spcPct val="0"/>
              </a:spcBef>
              <a:spcAft>
                <a:spcPct val="35000"/>
              </a:spcAft>
              <a:buNone/>
            </a:pPr>
            <a:r>
              <a:rPr lang="en-US" sz="600" kern="1200">
                <a:solidFill>
                  <a:schemeClr val="bg1"/>
                </a:solidFill>
                <a:latin typeface="Figtrree"/>
              </a:rPr>
              <a:t>Region VI</a:t>
            </a:r>
          </a:p>
          <a:p>
            <a:pPr marL="0" lvl="0" indent="0" algn="ctr" defTabSz="266700">
              <a:lnSpc>
                <a:spcPct val="90000"/>
              </a:lnSpc>
              <a:spcBef>
                <a:spcPct val="0"/>
              </a:spcBef>
              <a:spcAft>
                <a:spcPct val="35000"/>
              </a:spcAft>
              <a:buNone/>
            </a:pPr>
            <a:r>
              <a:rPr lang="en-US" sz="600">
                <a:solidFill>
                  <a:schemeClr val="bg1"/>
                </a:solidFill>
                <a:latin typeface="Figtrree"/>
              </a:rPr>
              <a:t>2020-2027</a:t>
            </a:r>
            <a:endParaRPr lang="en-US" sz="600" kern="1200">
              <a:solidFill>
                <a:schemeClr val="bg1"/>
              </a:solidFill>
              <a:latin typeface="Figtrree"/>
            </a:endParaRPr>
          </a:p>
        </p:txBody>
      </p:sp>
      <p:sp>
        <p:nvSpPr>
          <p:cNvPr id="44" name="Freeform: Shape 43">
            <a:extLst>
              <a:ext uri="{FF2B5EF4-FFF2-40B4-BE49-F238E27FC236}">
                <a16:creationId xmlns:a16="http://schemas.microsoft.com/office/drawing/2014/main" id="{4BC73791-5B8E-8801-4F30-9B2ABE205E2A}"/>
              </a:ext>
            </a:extLst>
          </p:cNvPr>
          <p:cNvSpPr/>
          <p:nvPr/>
        </p:nvSpPr>
        <p:spPr>
          <a:xfrm>
            <a:off x="4956200" y="5528441"/>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Cees Bill</a:t>
            </a:r>
          </a:p>
          <a:p>
            <a:pPr marL="0" lvl="0" indent="0" algn="ctr" defTabSz="266700">
              <a:lnSpc>
                <a:spcPct val="90000"/>
              </a:lnSpc>
              <a:spcBef>
                <a:spcPct val="0"/>
              </a:spcBef>
              <a:spcAft>
                <a:spcPct val="35000"/>
              </a:spcAft>
              <a:buNone/>
            </a:pPr>
            <a:r>
              <a:rPr lang="en-US" sz="600" kern="1200">
                <a:solidFill>
                  <a:schemeClr val="bg1"/>
                </a:solidFill>
                <a:latin typeface="Figtrree"/>
              </a:rPr>
              <a:t>Region VII</a:t>
            </a:r>
          </a:p>
          <a:p>
            <a:pPr marL="0" lvl="0" indent="0" algn="ctr" defTabSz="266700">
              <a:lnSpc>
                <a:spcPct val="90000"/>
              </a:lnSpc>
              <a:spcBef>
                <a:spcPct val="0"/>
              </a:spcBef>
              <a:spcAft>
                <a:spcPct val="35000"/>
              </a:spcAft>
              <a:buNone/>
            </a:pPr>
            <a:r>
              <a:rPr lang="en-US" sz="600" kern="1200">
                <a:solidFill>
                  <a:schemeClr val="bg1"/>
                </a:solidFill>
                <a:latin typeface="Figtrree"/>
              </a:rPr>
              <a:t>2020-2026</a:t>
            </a:r>
          </a:p>
        </p:txBody>
      </p:sp>
      <p:sp>
        <p:nvSpPr>
          <p:cNvPr id="45" name="Freeform: Shape 44">
            <a:extLst>
              <a:ext uri="{FF2B5EF4-FFF2-40B4-BE49-F238E27FC236}">
                <a16:creationId xmlns:a16="http://schemas.microsoft.com/office/drawing/2014/main" id="{75276744-11DD-BE33-694F-5F3C6702ECC7}"/>
              </a:ext>
            </a:extLst>
          </p:cNvPr>
          <p:cNvSpPr/>
          <p:nvPr/>
        </p:nvSpPr>
        <p:spPr>
          <a:xfrm>
            <a:off x="9753763" y="2378229"/>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Lesley Weitz</a:t>
            </a:r>
          </a:p>
          <a:p>
            <a:pPr marL="0" lvl="0" indent="0" algn="ctr" defTabSz="266700">
              <a:lnSpc>
                <a:spcPct val="90000"/>
              </a:lnSpc>
              <a:spcBef>
                <a:spcPct val="0"/>
              </a:spcBef>
              <a:spcAft>
                <a:spcPct val="35000"/>
              </a:spcAft>
              <a:buNone/>
            </a:pPr>
            <a:r>
              <a:rPr lang="en-US" sz="600" kern="1200">
                <a:solidFill>
                  <a:schemeClr val="bg1"/>
                </a:solidFill>
                <a:latin typeface="Figtrree"/>
              </a:rPr>
              <a:t>Technical Activities Division</a:t>
            </a:r>
          </a:p>
          <a:p>
            <a:pPr marL="0" lvl="0" indent="0" algn="ctr" defTabSz="266700">
              <a:lnSpc>
                <a:spcPct val="90000"/>
              </a:lnSpc>
              <a:spcBef>
                <a:spcPct val="0"/>
              </a:spcBef>
              <a:spcAft>
                <a:spcPct val="35000"/>
              </a:spcAft>
              <a:buNone/>
            </a:pPr>
            <a:r>
              <a:rPr lang="en-US" sz="600" kern="1200">
                <a:solidFill>
                  <a:schemeClr val="bg1"/>
                </a:solidFill>
                <a:latin typeface="Figtrree"/>
              </a:rPr>
              <a:t>Chief, 2023-2026</a:t>
            </a:r>
          </a:p>
        </p:txBody>
      </p:sp>
      <p:sp>
        <p:nvSpPr>
          <p:cNvPr id="46" name="Freeform: Shape 45">
            <a:extLst>
              <a:ext uri="{FF2B5EF4-FFF2-40B4-BE49-F238E27FC236}">
                <a16:creationId xmlns:a16="http://schemas.microsoft.com/office/drawing/2014/main" id="{B509B91A-568C-00C4-9049-50A65F89FB7E}"/>
              </a:ext>
            </a:extLst>
          </p:cNvPr>
          <p:cNvSpPr/>
          <p:nvPr/>
        </p:nvSpPr>
        <p:spPr>
          <a:xfrm>
            <a:off x="9082680" y="3165782"/>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Dawn Phillips</a:t>
            </a:r>
          </a:p>
          <a:p>
            <a:pPr marL="0" lvl="0" indent="0" algn="ctr" defTabSz="266700">
              <a:lnSpc>
                <a:spcPct val="90000"/>
              </a:lnSpc>
              <a:spcBef>
                <a:spcPct val="0"/>
              </a:spcBef>
              <a:spcAft>
                <a:spcPct val="35000"/>
              </a:spcAft>
              <a:buNone/>
            </a:pPr>
            <a:r>
              <a:rPr lang="en-US" sz="600" kern="1200">
                <a:solidFill>
                  <a:schemeClr val="bg1"/>
                </a:solidFill>
                <a:latin typeface="Figtrree"/>
              </a:rPr>
              <a:t>Aerospace Design &amp; Structures Group</a:t>
            </a:r>
          </a:p>
          <a:p>
            <a:pPr marL="0" lvl="0" indent="0" algn="ctr" defTabSz="266700">
              <a:lnSpc>
                <a:spcPct val="90000"/>
              </a:lnSpc>
              <a:spcBef>
                <a:spcPct val="0"/>
              </a:spcBef>
              <a:spcAft>
                <a:spcPct val="35000"/>
              </a:spcAft>
              <a:buNone/>
            </a:pPr>
            <a:r>
              <a:rPr lang="en-US" sz="600" kern="1200">
                <a:solidFill>
                  <a:schemeClr val="bg1"/>
                </a:solidFill>
                <a:latin typeface="Figtrree"/>
              </a:rPr>
              <a:t>2024-2027</a:t>
            </a:r>
          </a:p>
        </p:txBody>
      </p:sp>
      <p:sp>
        <p:nvSpPr>
          <p:cNvPr id="47" name="Freeform: Shape 46">
            <a:extLst>
              <a:ext uri="{FF2B5EF4-FFF2-40B4-BE49-F238E27FC236}">
                <a16:creationId xmlns:a16="http://schemas.microsoft.com/office/drawing/2014/main" id="{B320B30E-B986-056D-805C-E44C3A1CAD82}"/>
              </a:ext>
            </a:extLst>
          </p:cNvPr>
          <p:cNvSpPr/>
          <p:nvPr/>
        </p:nvSpPr>
        <p:spPr>
          <a:xfrm>
            <a:off x="10424848" y="3165782"/>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Martiqua Post</a:t>
            </a:r>
          </a:p>
          <a:p>
            <a:pPr marL="0" lvl="0" indent="0" algn="ctr" defTabSz="266700">
              <a:lnSpc>
                <a:spcPct val="90000"/>
              </a:lnSpc>
              <a:spcBef>
                <a:spcPct val="0"/>
              </a:spcBef>
              <a:spcAft>
                <a:spcPct val="35000"/>
              </a:spcAft>
              <a:buNone/>
            </a:pPr>
            <a:r>
              <a:rPr lang="en-US" sz="600" kern="1200">
                <a:solidFill>
                  <a:schemeClr val="bg1"/>
                </a:solidFill>
                <a:latin typeface="Figtrree"/>
              </a:rPr>
              <a:t>Aerospace Sciences Group</a:t>
            </a:r>
          </a:p>
          <a:p>
            <a:pPr marL="0" lvl="0" indent="0" algn="ctr" defTabSz="266700">
              <a:lnSpc>
                <a:spcPct val="90000"/>
              </a:lnSpc>
              <a:spcBef>
                <a:spcPct val="0"/>
              </a:spcBef>
              <a:spcAft>
                <a:spcPct val="35000"/>
              </a:spcAft>
              <a:buNone/>
            </a:pPr>
            <a:r>
              <a:rPr lang="en-US" sz="600" kern="1200">
                <a:solidFill>
                  <a:schemeClr val="bg1"/>
                </a:solidFill>
                <a:latin typeface="Figtrree"/>
              </a:rPr>
              <a:t>2023-2027</a:t>
            </a:r>
          </a:p>
        </p:txBody>
      </p:sp>
      <p:sp>
        <p:nvSpPr>
          <p:cNvPr id="48" name="Freeform: Shape 47">
            <a:extLst>
              <a:ext uri="{FF2B5EF4-FFF2-40B4-BE49-F238E27FC236}">
                <a16:creationId xmlns:a16="http://schemas.microsoft.com/office/drawing/2014/main" id="{89B4554B-E057-3E56-A1B8-EA843A4D8B60}"/>
              </a:ext>
            </a:extLst>
          </p:cNvPr>
          <p:cNvSpPr/>
          <p:nvPr/>
        </p:nvSpPr>
        <p:spPr>
          <a:xfrm>
            <a:off x="9082680" y="3953335"/>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David Maroney</a:t>
            </a:r>
          </a:p>
          <a:p>
            <a:pPr marL="0" lvl="0" indent="0" algn="ctr" defTabSz="266700">
              <a:lnSpc>
                <a:spcPct val="90000"/>
              </a:lnSpc>
              <a:spcBef>
                <a:spcPct val="0"/>
              </a:spcBef>
              <a:spcAft>
                <a:spcPct val="35000"/>
              </a:spcAft>
              <a:buNone/>
            </a:pPr>
            <a:r>
              <a:rPr lang="en-US" sz="600" kern="1200">
                <a:solidFill>
                  <a:schemeClr val="bg1"/>
                </a:solidFill>
                <a:latin typeface="Figtrree"/>
              </a:rPr>
              <a:t>Aircraft Technology, Integration &amp; Operations Group</a:t>
            </a:r>
          </a:p>
          <a:p>
            <a:pPr marL="0" lvl="0" indent="0" algn="ctr" defTabSz="266700">
              <a:lnSpc>
                <a:spcPct val="90000"/>
              </a:lnSpc>
              <a:spcBef>
                <a:spcPct val="0"/>
              </a:spcBef>
              <a:spcAft>
                <a:spcPct val="35000"/>
              </a:spcAft>
              <a:buNone/>
            </a:pPr>
            <a:r>
              <a:rPr lang="en-US" sz="600" kern="1200">
                <a:solidFill>
                  <a:schemeClr val="bg1"/>
                </a:solidFill>
                <a:latin typeface="Figtrree"/>
              </a:rPr>
              <a:t>2023-2026</a:t>
            </a:r>
          </a:p>
        </p:txBody>
      </p:sp>
      <p:sp>
        <p:nvSpPr>
          <p:cNvPr id="49" name="Freeform: Shape 48">
            <a:extLst>
              <a:ext uri="{FF2B5EF4-FFF2-40B4-BE49-F238E27FC236}">
                <a16:creationId xmlns:a16="http://schemas.microsoft.com/office/drawing/2014/main" id="{EBABD3B4-C87C-E3D8-75D7-D4AFCEB3448C}"/>
              </a:ext>
            </a:extLst>
          </p:cNvPr>
          <p:cNvSpPr/>
          <p:nvPr/>
        </p:nvSpPr>
        <p:spPr>
          <a:xfrm>
            <a:off x="10424848" y="3953335"/>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Michel Ingham</a:t>
            </a:r>
          </a:p>
          <a:p>
            <a:pPr marL="0" lvl="0" indent="0" algn="ctr" defTabSz="266700">
              <a:lnSpc>
                <a:spcPct val="90000"/>
              </a:lnSpc>
              <a:spcBef>
                <a:spcPct val="0"/>
              </a:spcBef>
              <a:spcAft>
                <a:spcPct val="35000"/>
              </a:spcAft>
              <a:buNone/>
            </a:pPr>
            <a:r>
              <a:rPr lang="en-US" sz="600" kern="1200">
                <a:solidFill>
                  <a:schemeClr val="bg1"/>
                </a:solidFill>
                <a:latin typeface="Figtrree"/>
              </a:rPr>
              <a:t>Information Systems Group</a:t>
            </a:r>
          </a:p>
          <a:p>
            <a:pPr marL="0" lvl="0" indent="0" algn="ctr" defTabSz="266700">
              <a:lnSpc>
                <a:spcPct val="90000"/>
              </a:lnSpc>
              <a:spcBef>
                <a:spcPct val="0"/>
              </a:spcBef>
              <a:spcAft>
                <a:spcPct val="35000"/>
              </a:spcAft>
              <a:buNone/>
            </a:pPr>
            <a:r>
              <a:rPr lang="en-US" sz="600" kern="1200">
                <a:solidFill>
                  <a:schemeClr val="bg1"/>
                </a:solidFill>
                <a:latin typeface="Figtrree"/>
              </a:rPr>
              <a:t>2022-2028</a:t>
            </a:r>
          </a:p>
        </p:txBody>
      </p:sp>
      <p:sp>
        <p:nvSpPr>
          <p:cNvPr id="50" name="Freeform: Shape 49">
            <a:extLst>
              <a:ext uri="{FF2B5EF4-FFF2-40B4-BE49-F238E27FC236}">
                <a16:creationId xmlns:a16="http://schemas.microsoft.com/office/drawing/2014/main" id="{651380B3-E77B-4B53-90DB-654F74E0AEF7}"/>
              </a:ext>
            </a:extLst>
          </p:cNvPr>
          <p:cNvSpPr/>
          <p:nvPr/>
        </p:nvSpPr>
        <p:spPr>
          <a:xfrm>
            <a:off x="9082680" y="4740889"/>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Rusty Powell</a:t>
            </a:r>
          </a:p>
          <a:p>
            <a:pPr marL="0" lvl="0" indent="0" algn="ctr" defTabSz="266700">
              <a:lnSpc>
                <a:spcPct val="90000"/>
              </a:lnSpc>
              <a:spcBef>
                <a:spcPct val="0"/>
              </a:spcBef>
              <a:spcAft>
                <a:spcPct val="35000"/>
              </a:spcAft>
              <a:buNone/>
            </a:pPr>
            <a:r>
              <a:rPr lang="en-US" sz="600" kern="1200">
                <a:solidFill>
                  <a:schemeClr val="bg1"/>
                </a:solidFill>
                <a:latin typeface="Figtrree"/>
              </a:rPr>
              <a:t>Propulsion &amp; Energy Group</a:t>
            </a:r>
          </a:p>
          <a:p>
            <a:pPr marL="0" lvl="0" indent="0" algn="ctr" defTabSz="266700">
              <a:lnSpc>
                <a:spcPct val="90000"/>
              </a:lnSpc>
              <a:spcBef>
                <a:spcPct val="0"/>
              </a:spcBef>
              <a:spcAft>
                <a:spcPct val="35000"/>
              </a:spcAft>
              <a:buNone/>
            </a:pPr>
            <a:r>
              <a:rPr lang="en-US" sz="600" kern="1200">
                <a:solidFill>
                  <a:schemeClr val="bg1"/>
                </a:solidFill>
                <a:latin typeface="Figtrree"/>
              </a:rPr>
              <a:t>2022-2028</a:t>
            </a:r>
          </a:p>
        </p:txBody>
      </p:sp>
      <p:sp>
        <p:nvSpPr>
          <p:cNvPr id="51" name="Freeform: Shape 50">
            <a:extLst>
              <a:ext uri="{FF2B5EF4-FFF2-40B4-BE49-F238E27FC236}">
                <a16:creationId xmlns:a16="http://schemas.microsoft.com/office/drawing/2014/main" id="{0E371C89-F8C5-BCFA-16A0-0324CE5D9DCE}"/>
              </a:ext>
            </a:extLst>
          </p:cNvPr>
          <p:cNvSpPr/>
          <p:nvPr/>
        </p:nvSpPr>
        <p:spPr>
          <a:xfrm>
            <a:off x="10424848" y="4740889"/>
            <a:ext cx="1109229" cy="554615"/>
          </a:xfrm>
          <a:custGeom>
            <a:avLst/>
            <a:gdLst>
              <a:gd name="connsiteX0" fmla="*/ 0 w 1017286"/>
              <a:gd name="connsiteY0" fmla="*/ 0 h 508643"/>
              <a:gd name="connsiteX1" fmla="*/ 1017286 w 1017286"/>
              <a:gd name="connsiteY1" fmla="*/ 0 h 508643"/>
              <a:gd name="connsiteX2" fmla="*/ 1017286 w 1017286"/>
              <a:gd name="connsiteY2" fmla="*/ 508643 h 508643"/>
              <a:gd name="connsiteX3" fmla="*/ 0 w 1017286"/>
              <a:gd name="connsiteY3" fmla="*/ 508643 h 508643"/>
              <a:gd name="connsiteX4" fmla="*/ 0 w 1017286"/>
              <a:gd name="connsiteY4" fmla="*/ 0 h 50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86" h="508643">
                <a:moveTo>
                  <a:pt x="0" y="0"/>
                </a:moveTo>
                <a:lnTo>
                  <a:pt x="1017286" y="0"/>
                </a:lnTo>
                <a:lnTo>
                  <a:pt x="1017286" y="508643"/>
                </a:lnTo>
                <a:lnTo>
                  <a:pt x="0" y="508643"/>
                </a:lnTo>
                <a:lnTo>
                  <a:pt x="0" y="0"/>
                </a:lnTo>
                <a:close/>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solidFill>
                  <a:schemeClr val="bg1"/>
                </a:solidFill>
                <a:latin typeface="Figtrree"/>
              </a:rPr>
              <a:t>Stephen Blanchette</a:t>
            </a:r>
          </a:p>
          <a:p>
            <a:pPr marL="0" lvl="0" indent="0" algn="ctr" defTabSz="266700">
              <a:lnSpc>
                <a:spcPct val="90000"/>
              </a:lnSpc>
              <a:spcBef>
                <a:spcPct val="0"/>
              </a:spcBef>
              <a:spcAft>
                <a:spcPct val="35000"/>
              </a:spcAft>
              <a:buNone/>
            </a:pPr>
            <a:r>
              <a:rPr lang="en-US" sz="600" kern="1200">
                <a:solidFill>
                  <a:schemeClr val="bg1"/>
                </a:solidFill>
                <a:latin typeface="Figtrree"/>
              </a:rPr>
              <a:t>Space &amp; Missiles Group</a:t>
            </a:r>
          </a:p>
          <a:p>
            <a:pPr marL="0" lvl="0" indent="0" algn="ctr" defTabSz="266700">
              <a:lnSpc>
                <a:spcPct val="90000"/>
              </a:lnSpc>
              <a:spcBef>
                <a:spcPct val="0"/>
              </a:spcBef>
              <a:spcAft>
                <a:spcPct val="35000"/>
              </a:spcAft>
              <a:buNone/>
            </a:pPr>
            <a:r>
              <a:rPr lang="en-US" sz="600" kern="1200">
                <a:solidFill>
                  <a:schemeClr val="bg1"/>
                </a:solidFill>
                <a:latin typeface="Figtrree"/>
              </a:rPr>
              <a:t>2022-2028</a:t>
            </a:r>
          </a:p>
        </p:txBody>
      </p:sp>
      <p:pic>
        <p:nvPicPr>
          <p:cNvPr id="2050" name="Picture 2" descr="Dan Jensen">
            <a:extLst>
              <a:ext uri="{FF2B5EF4-FFF2-40B4-BE49-F238E27FC236}">
                <a16:creationId xmlns:a16="http://schemas.microsoft.com/office/drawing/2014/main" id="{5F266A2B-4B67-E87C-C103-B23F8DE7F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651" y="1595689"/>
            <a:ext cx="507077" cy="5577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6FA4992-E35C-AC34-63A8-8FAB8301F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998" y="2381303"/>
            <a:ext cx="557784" cy="5577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eanette Domber 2025">
            <a:extLst>
              <a:ext uri="{FF2B5EF4-FFF2-40B4-BE49-F238E27FC236}">
                <a16:creationId xmlns:a16="http://schemas.microsoft.com/office/drawing/2014/main" id="{7F1BA756-1873-D29E-DE48-F7F13F612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782" y="2375059"/>
            <a:ext cx="557784" cy="5577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F17E4DB-FB75-F4A9-7621-1787AF569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7478" y="2376644"/>
            <a:ext cx="557784" cy="5577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35A3446-A0F3-D292-ED25-3F232DAE02CF}"/>
              </a:ext>
            </a:extLst>
          </p:cNvPr>
          <p:cNvSpPr/>
          <p:nvPr/>
        </p:nvSpPr>
        <p:spPr>
          <a:xfrm>
            <a:off x="627496" y="344247"/>
            <a:ext cx="3216965" cy="733011"/>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latin typeface="Figtree"/>
              </a:rPr>
              <a:t>Council of Directors</a:t>
            </a:r>
          </a:p>
          <a:p>
            <a:pPr algn="ctr"/>
            <a:r>
              <a:rPr lang="en-US" sz="2200" dirty="0">
                <a:solidFill>
                  <a:schemeClr val="tx2"/>
                </a:solidFill>
                <a:latin typeface="Figtree"/>
              </a:rPr>
              <a:t>2025-2026</a:t>
            </a:r>
          </a:p>
        </p:txBody>
      </p:sp>
      <p:cxnSp>
        <p:nvCxnSpPr>
          <p:cNvPr id="54" name="Connector: Elbow 53">
            <a:extLst>
              <a:ext uri="{FF2B5EF4-FFF2-40B4-BE49-F238E27FC236}">
                <a16:creationId xmlns:a16="http://schemas.microsoft.com/office/drawing/2014/main" id="{06D11861-858A-7081-8D86-66E8C86530F1}"/>
              </a:ext>
            </a:extLst>
          </p:cNvPr>
          <p:cNvCxnSpPr>
            <a:cxnSpLocks/>
          </p:cNvCxnSpPr>
          <p:nvPr/>
        </p:nvCxnSpPr>
        <p:spPr>
          <a:xfrm flipV="1">
            <a:off x="2003040" y="2247900"/>
            <a:ext cx="4228710" cy="127160"/>
          </a:xfrm>
          <a:prstGeom prst="bentConnector3">
            <a:avLst>
              <a:gd name="adj1" fmla="val 4050"/>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6503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EF3E1-882D-A338-AE93-753FE4770124}"/>
              </a:ext>
            </a:extLst>
          </p:cNvPr>
          <p:cNvSpPr>
            <a:spLocks noGrp="1"/>
          </p:cNvSpPr>
          <p:nvPr>
            <p:ph type="title"/>
          </p:nvPr>
        </p:nvSpPr>
        <p:spPr>
          <a:xfrm>
            <a:off x="517590" y="365125"/>
            <a:ext cx="10973956" cy="1169207"/>
          </a:xfrm>
        </p:spPr>
        <p:txBody>
          <a:bodyPr/>
          <a:lstStyle/>
          <a:p>
            <a:r>
              <a:rPr lang="en-US" dirty="0">
                <a:latin typeface="Figtree SemiBold"/>
              </a:rPr>
              <a:t>Council Meetings Highlights</a:t>
            </a:r>
          </a:p>
        </p:txBody>
      </p:sp>
      <p:sp>
        <p:nvSpPr>
          <p:cNvPr id="3" name="Content Placeholder 2">
            <a:extLst>
              <a:ext uri="{FF2B5EF4-FFF2-40B4-BE49-F238E27FC236}">
                <a16:creationId xmlns:a16="http://schemas.microsoft.com/office/drawing/2014/main" id="{21299D23-5AF3-8484-DEEC-B8CB27A0DE75}"/>
              </a:ext>
            </a:extLst>
          </p:cNvPr>
          <p:cNvSpPr>
            <a:spLocks noGrp="1"/>
          </p:cNvSpPr>
          <p:nvPr>
            <p:ph idx="1"/>
          </p:nvPr>
        </p:nvSpPr>
        <p:spPr>
          <a:xfrm>
            <a:off x="517590" y="1366139"/>
            <a:ext cx="11510857" cy="4125722"/>
          </a:xfrm>
        </p:spPr>
        <p:txBody>
          <a:bodyPr lIns="0" tIns="0" rIns="0" bIns="0" anchor="t">
            <a:no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latin typeface="Figtree"/>
              </a:rPr>
              <a:t>New READ Chief, Jim Guglielmo, to begin term in May</a:t>
            </a:r>
            <a:endParaRPr lang="en-US" sz="2400"/>
          </a:p>
          <a:p>
            <a:pPr marL="285750" indent="-285750">
              <a:buFont typeface="Arial" panose="020B0604020202020204" pitchFamily="34" charset="0"/>
              <a:buChar char="•"/>
            </a:pPr>
            <a:r>
              <a:rPr lang="en-US" sz="2400">
                <a:latin typeface="Figtree"/>
              </a:rPr>
              <a:t>New TAD Chief, Rick Mange, to begin term in May</a:t>
            </a:r>
            <a:endParaRPr lang="en-US" sz="2400" dirty="0"/>
          </a:p>
          <a:p>
            <a:pPr marL="285750" indent="-285750">
              <a:buFont typeface="Arial" panose="020B0604020202020204" pitchFamily="34" charset="0"/>
              <a:buChar char="•"/>
            </a:pPr>
            <a:r>
              <a:rPr lang="en-US" sz="2400">
                <a:latin typeface="Figtree"/>
              </a:rPr>
              <a:t>General Election</a:t>
            </a:r>
          </a:p>
          <a:p>
            <a:pPr marL="1028700" lvl="1"/>
            <a:r>
              <a:rPr lang="en-US" sz="2400">
                <a:latin typeface="Figtree"/>
              </a:rPr>
              <a:t>2026 Council of Directors Election voting opens 26 January – 20 February</a:t>
            </a:r>
          </a:p>
          <a:p>
            <a:pPr marL="1028700" lvl="1"/>
            <a:r>
              <a:rPr lang="en-US" sz="2400">
                <a:latin typeface="Figtree"/>
              </a:rPr>
              <a:t>2027 </a:t>
            </a:r>
            <a:r>
              <a:rPr lang="en-US" sz="2400" dirty="0">
                <a:latin typeface="Figtree"/>
              </a:rPr>
              <a:t>Council </a:t>
            </a:r>
            <a:r>
              <a:rPr lang="en-US" sz="2400">
                <a:latin typeface="Figtree"/>
              </a:rPr>
              <a:t>of Directors open positions will be announced in May</a:t>
            </a:r>
          </a:p>
          <a:p>
            <a:pPr marL="285750" indent="-285750">
              <a:buFont typeface="Arial" panose="020B0604020202020204" pitchFamily="34" charset="0"/>
              <a:buChar char="•"/>
            </a:pPr>
            <a:r>
              <a:rPr lang="en-GB" sz="2400" dirty="0">
                <a:latin typeface="Figtree"/>
              </a:rPr>
              <a:t>Region VII Student Conference received a 20% increase in papers over last year </a:t>
            </a:r>
            <a:endParaRPr lang="en-US" sz="2400" dirty="0">
              <a:latin typeface="Figtree"/>
            </a:endParaRPr>
          </a:p>
          <a:p>
            <a:pPr marL="285750" indent="-285750">
              <a:buFont typeface="Arial" panose="020B0604020202020204" pitchFamily="34" charset="0"/>
              <a:buChar char="•"/>
            </a:pPr>
            <a:r>
              <a:rPr lang="en-US" sz="2400" dirty="0">
                <a:latin typeface="Figtree"/>
              </a:rPr>
              <a:t>Regional Leadership Conference will be held on Tuesday – all are welcome</a:t>
            </a:r>
          </a:p>
          <a:p>
            <a:pPr marL="285750" indent="-285750">
              <a:buFont typeface="Arial" panose="020B0604020202020204" pitchFamily="34" charset="0"/>
              <a:buChar char="•"/>
            </a:pPr>
            <a:r>
              <a:rPr lang="en-US" sz="2400" dirty="0">
                <a:latin typeface="Figtree"/>
              </a:rPr>
              <a:t>Fluid Instabilities and Transition Technical Committee chartered</a:t>
            </a:r>
          </a:p>
          <a:p>
            <a:pPr marL="285750" indent="-285750">
              <a:buFont typeface="Arial" panose="020B0604020202020204" pitchFamily="34" charset="0"/>
              <a:buChar char="•"/>
            </a:pPr>
            <a:r>
              <a:rPr lang="en-US" sz="2400" dirty="0">
                <a:latin typeface="Figtree"/>
              </a:rPr>
              <a:t>IOD Membership Survey launched and closed</a:t>
            </a:r>
          </a:p>
          <a:p>
            <a:pPr marL="285750" indent="-285750">
              <a:buFont typeface="Arial" panose="020B0604020202020204" pitchFamily="34" charset="0"/>
              <a:buChar char="•"/>
            </a:pPr>
            <a:r>
              <a:rPr lang="en-US" sz="2400" dirty="0">
                <a:latin typeface="Figtree"/>
              </a:rPr>
              <a:t>Advanced Air Mobility (AAM) Multimodal Working Group progressing toward IOC</a:t>
            </a:r>
          </a:p>
          <a:p>
            <a:pPr marL="457200" indent="-457200">
              <a:buFont typeface="Arial,Sans-Serif" panose="020B0604020202020204" pitchFamily="34" charset="0"/>
              <a:buChar char="•"/>
            </a:pPr>
            <a:endParaRPr lang="en-US" sz="2400" dirty="0">
              <a:latin typeface="Figtree"/>
            </a:endParaRPr>
          </a:p>
        </p:txBody>
      </p:sp>
    </p:spTree>
    <p:extLst>
      <p:ext uri="{BB962C8B-B14F-4D97-AF65-F5344CB8AC3E}">
        <p14:creationId xmlns:p14="http://schemas.microsoft.com/office/powerpoint/2010/main" val="341850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B854-4BDB-1C65-D844-5495B18E7992}"/>
              </a:ext>
            </a:extLst>
          </p:cNvPr>
          <p:cNvSpPr>
            <a:spLocks noGrp="1"/>
          </p:cNvSpPr>
          <p:nvPr>
            <p:ph type="title"/>
          </p:nvPr>
        </p:nvSpPr>
        <p:spPr/>
        <p:txBody>
          <a:bodyPr/>
          <a:lstStyle/>
          <a:p>
            <a:r>
              <a:rPr lang="en-US"/>
              <a:t>Board of Trustees Update</a:t>
            </a:r>
          </a:p>
        </p:txBody>
      </p:sp>
      <p:sp>
        <p:nvSpPr>
          <p:cNvPr id="3" name="Text Placeholder 2">
            <a:extLst>
              <a:ext uri="{FF2B5EF4-FFF2-40B4-BE49-F238E27FC236}">
                <a16:creationId xmlns:a16="http://schemas.microsoft.com/office/drawing/2014/main" id="{3E6EAFB6-371F-493F-7861-D513C006913D}"/>
              </a:ext>
            </a:extLst>
          </p:cNvPr>
          <p:cNvSpPr>
            <a:spLocks noGrp="1"/>
          </p:cNvSpPr>
          <p:nvPr>
            <p:ph type="body" idx="1"/>
          </p:nvPr>
        </p:nvSpPr>
        <p:spPr/>
        <p:txBody>
          <a:bodyPr lIns="0" tIns="0" rIns="0" bIns="0" anchor="t"/>
          <a:lstStyle/>
          <a:p>
            <a:r>
              <a:rPr lang="en-US">
                <a:latin typeface="Figtree"/>
              </a:rPr>
              <a:t>Dan Hastings, President</a:t>
            </a:r>
          </a:p>
        </p:txBody>
      </p:sp>
    </p:spTree>
    <p:extLst>
      <p:ext uri="{BB962C8B-B14F-4D97-AF65-F5344CB8AC3E}">
        <p14:creationId xmlns:p14="http://schemas.microsoft.com/office/powerpoint/2010/main" val="128350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rgbClr val="1A3D6D"/>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81880CA-EC79-69DB-6BCD-C112A5E0F3EB}"/>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CEC4EFE-D8F0-E735-8256-E6E115EC86D4}"/>
              </a:ext>
            </a:extLst>
          </p:cNvPr>
          <p:cNvGraphicFramePr>
            <a:graphicFrameLocks noGrp="1"/>
          </p:cNvGraphicFramePr>
          <p:nvPr>
            <p:ph idx="1"/>
            <p:extLst>
              <p:ext uri="{D42A27DB-BD31-4B8C-83A1-F6EECF244321}">
                <p14:modId xmlns:p14="http://schemas.microsoft.com/office/powerpoint/2010/main" val="339904425"/>
              </p:ext>
            </p:extLst>
          </p:nvPr>
        </p:nvGraphicFramePr>
        <p:xfrm>
          <a:off x="710611" y="1156979"/>
          <a:ext cx="11193379" cy="4863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D86DBB7E-98EA-0F6A-BF15-FE384567A666}"/>
              </a:ext>
            </a:extLst>
          </p:cNvPr>
          <p:cNvSpPr/>
          <p:nvPr/>
        </p:nvSpPr>
        <p:spPr>
          <a:xfrm>
            <a:off x="458715" y="330283"/>
            <a:ext cx="3291170" cy="790418"/>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2"/>
                </a:solidFill>
                <a:latin typeface="Figtree"/>
              </a:rPr>
              <a:t>Board of Trustees </a:t>
            </a:r>
          </a:p>
          <a:p>
            <a:pPr algn="ctr"/>
            <a:r>
              <a:rPr lang="en-US" sz="2200">
                <a:solidFill>
                  <a:schemeClr val="tx2"/>
                </a:solidFill>
                <a:latin typeface="Figtree"/>
              </a:rPr>
              <a:t>2025-2026</a:t>
            </a:r>
          </a:p>
        </p:txBody>
      </p:sp>
      <p:grpSp>
        <p:nvGrpSpPr>
          <p:cNvPr id="7" name="Group 6">
            <a:extLst>
              <a:ext uri="{FF2B5EF4-FFF2-40B4-BE49-F238E27FC236}">
                <a16:creationId xmlns:a16="http://schemas.microsoft.com/office/drawing/2014/main" id="{B18EC2F4-7366-97BE-FA60-C9AB44069D5C}"/>
              </a:ext>
            </a:extLst>
          </p:cNvPr>
          <p:cNvGrpSpPr/>
          <p:nvPr/>
        </p:nvGrpSpPr>
        <p:grpSpPr>
          <a:xfrm>
            <a:off x="851999" y="1576995"/>
            <a:ext cx="3121025" cy="694944"/>
            <a:chOff x="800100" y="1246255"/>
            <a:chExt cx="3121025" cy="694944"/>
          </a:xfrm>
        </p:grpSpPr>
        <p:pic>
          <p:nvPicPr>
            <p:cNvPr id="8" name="Picture 4" descr="Nancy Andersen">
              <a:extLst>
                <a:ext uri="{FF2B5EF4-FFF2-40B4-BE49-F238E27FC236}">
                  <a16:creationId xmlns:a16="http://schemas.microsoft.com/office/drawing/2014/main" id="{9C3F6412-7963-64EE-865D-E4FD614050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 y="1246255"/>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C261C97-96B2-D6C5-D389-0C5E1ABD0F03}"/>
                </a:ext>
              </a:extLst>
            </p:cNvPr>
            <p:cNvSpPr/>
            <p:nvPr/>
          </p:nvSpPr>
          <p:spPr>
            <a:xfrm>
              <a:off x="1644269" y="1246255"/>
              <a:ext cx="2276856"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Nancy Andersen  </a:t>
              </a:r>
            </a:p>
            <a:p>
              <a:pPr algn="ctr"/>
              <a:r>
                <a:rPr lang="en-US" sz="1400">
                  <a:latin typeface="Figtree"/>
                </a:rPr>
                <a:t>Trustee, 2024-2027</a:t>
              </a:r>
            </a:p>
          </p:txBody>
        </p:sp>
      </p:grpSp>
      <p:grpSp>
        <p:nvGrpSpPr>
          <p:cNvPr id="10" name="Group 9">
            <a:extLst>
              <a:ext uri="{FF2B5EF4-FFF2-40B4-BE49-F238E27FC236}">
                <a16:creationId xmlns:a16="http://schemas.microsoft.com/office/drawing/2014/main" id="{6A0339B0-B638-C9A6-3CDB-E3BC6344B74E}"/>
              </a:ext>
            </a:extLst>
          </p:cNvPr>
          <p:cNvGrpSpPr/>
          <p:nvPr/>
        </p:nvGrpSpPr>
        <p:grpSpPr>
          <a:xfrm>
            <a:off x="4562630" y="534161"/>
            <a:ext cx="2971800" cy="702486"/>
            <a:chOff x="5733474" y="203421"/>
            <a:chExt cx="2971800" cy="702486"/>
          </a:xfrm>
        </p:grpSpPr>
        <p:pic>
          <p:nvPicPr>
            <p:cNvPr id="11" name="Picture 2" descr="Daniel E. Hastings">
              <a:extLst>
                <a:ext uri="{FF2B5EF4-FFF2-40B4-BE49-F238E27FC236}">
                  <a16:creationId xmlns:a16="http://schemas.microsoft.com/office/drawing/2014/main" id="{FD95AD5C-0B53-F7C3-9A2C-BEB831675C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3474" y="210963"/>
              <a:ext cx="694944" cy="69494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2003B59-A48F-AA2F-F8CE-C41491A410FF}"/>
                </a:ext>
              </a:extLst>
            </p:cNvPr>
            <p:cNvSpPr/>
            <p:nvPr/>
          </p:nvSpPr>
          <p:spPr>
            <a:xfrm>
              <a:off x="6428418" y="203421"/>
              <a:ext cx="2276856"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Daniel Hastings  President, 2024-2026	</a:t>
              </a:r>
            </a:p>
          </p:txBody>
        </p:sp>
      </p:grpSp>
      <p:grpSp>
        <p:nvGrpSpPr>
          <p:cNvPr id="13" name="Group 12">
            <a:extLst>
              <a:ext uri="{FF2B5EF4-FFF2-40B4-BE49-F238E27FC236}">
                <a16:creationId xmlns:a16="http://schemas.microsoft.com/office/drawing/2014/main" id="{520301ED-367E-FE0B-997F-C01E70F0DDC9}"/>
              </a:ext>
            </a:extLst>
          </p:cNvPr>
          <p:cNvGrpSpPr/>
          <p:nvPr/>
        </p:nvGrpSpPr>
        <p:grpSpPr>
          <a:xfrm>
            <a:off x="890099" y="2412041"/>
            <a:ext cx="3053316" cy="704040"/>
            <a:chOff x="838200" y="2081301"/>
            <a:chExt cx="3053316" cy="704040"/>
          </a:xfrm>
        </p:grpSpPr>
        <p:pic>
          <p:nvPicPr>
            <p:cNvPr id="14" name="Picture 8" descr="Michael Gazarik">
              <a:extLst>
                <a:ext uri="{FF2B5EF4-FFF2-40B4-BE49-F238E27FC236}">
                  <a16:creationId xmlns:a16="http://schemas.microsoft.com/office/drawing/2014/main" id="{869B4625-94AB-3B62-9E9E-49555127AD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2081301"/>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C8C9F28-2826-7843-750A-0E66062CCD08}"/>
                </a:ext>
              </a:extLst>
            </p:cNvPr>
            <p:cNvSpPr/>
            <p:nvPr/>
          </p:nvSpPr>
          <p:spPr>
            <a:xfrm>
              <a:off x="1614660" y="2090397"/>
              <a:ext cx="2276856"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Michael Gazarik </a:t>
              </a:r>
            </a:p>
            <a:p>
              <a:pPr algn="ctr"/>
              <a:r>
                <a:rPr lang="en-US" sz="1400">
                  <a:latin typeface="Figtree"/>
                </a:rPr>
                <a:t>Trustee, 2025-2028 </a:t>
              </a:r>
            </a:p>
          </p:txBody>
        </p:sp>
      </p:grpSp>
      <p:grpSp>
        <p:nvGrpSpPr>
          <p:cNvPr id="16" name="Group 15">
            <a:extLst>
              <a:ext uri="{FF2B5EF4-FFF2-40B4-BE49-F238E27FC236}">
                <a16:creationId xmlns:a16="http://schemas.microsoft.com/office/drawing/2014/main" id="{47A7CC25-C4EF-0F70-0E00-E59A143A81C2}"/>
              </a:ext>
            </a:extLst>
          </p:cNvPr>
          <p:cNvGrpSpPr/>
          <p:nvPr/>
        </p:nvGrpSpPr>
        <p:grpSpPr>
          <a:xfrm>
            <a:off x="890099" y="3228462"/>
            <a:ext cx="3093297" cy="694944"/>
            <a:chOff x="838200" y="2897722"/>
            <a:chExt cx="3093297" cy="694944"/>
          </a:xfrm>
        </p:grpSpPr>
        <p:pic>
          <p:nvPicPr>
            <p:cNvPr id="17" name="Picture 12" descr="Dana (Keoki) Jackson">
              <a:extLst>
                <a:ext uri="{FF2B5EF4-FFF2-40B4-BE49-F238E27FC236}">
                  <a16:creationId xmlns:a16="http://schemas.microsoft.com/office/drawing/2014/main" id="{29DC24F1-DBCB-0D5F-A945-2683AFCA30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2897722"/>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EDEA40F-A058-F994-FB08-972AEB37F426}"/>
                </a:ext>
              </a:extLst>
            </p:cNvPr>
            <p:cNvSpPr/>
            <p:nvPr/>
          </p:nvSpPr>
          <p:spPr>
            <a:xfrm>
              <a:off x="1651097" y="2897722"/>
              <a:ext cx="2280400"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Dana “Keoki” Jackson </a:t>
              </a:r>
            </a:p>
            <a:p>
              <a:pPr algn="ctr"/>
              <a:r>
                <a:rPr lang="en-US" sz="1400">
                  <a:latin typeface="Figtree"/>
                </a:rPr>
                <a:t>President-elect, </a:t>
              </a:r>
            </a:p>
            <a:p>
              <a:pPr algn="ctr"/>
              <a:r>
                <a:rPr lang="en-US" sz="1400">
                  <a:latin typeface="Figtree"/>
                </a:rPr>
                <a:t>2025-2026</a:t>
              </a:r>
            </a:p>
          </p:txBody>
        </p:sp>
      </p:grpSp>
      <p:grpSp>
        <p:nvGrpSpPr>
          <p:cNvPr id="19" name="Group 18">
            <a:extLst>
              <a:ext uri="{FF2B5EF4-FFF2-40B4-BE49-F238E27FC236}">
                <a16:creationId xmlns:a16="http://schemas.microsoft.com/office/drawing/2014/main" id="{D44CF8AD-10FB-C96C-14EA-C69B38CF36FE}"/>
              </a:ext>
            </a:extLst>
          </p:cNvPr>
          <p:cNvGrpSpPr/>
          <p:nvPr/>
        </p:nvGrpSpPr>
        <p:grpSpPr>
          <a:xfrm>
            <a:off x="890099" y="4044883"/>
            <a:ext cx="3093297" cy="695883"/>
            <a:chOff x="838200" y="3714143"/>
            <a:chExt cx="3093297" cy="695883"/>
          </a:xfrm>
        </p:grpSpPr>
        <p:pic>
          <p:nvPicPr>
            <p:cNvPr id="20" name="Picture 16" descr="Ben Linder">
              <a:extLst>
                <a:ext uri="{FF2B5EF4-FFF2-40B4-BE49-F238E27FC236}">
                  <a16:creationId xmlns:a16="http://schemas.microsoft.com/office/drawing/2014/main" id="{E61A9318-6F5C-692A-D756-8924700DE7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3714143"/>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46D4F41-B088-23A0-99FE-41BDF6B99DF2}"/>
                </a:ext>
              </a:extLst>
            </p:cNvPr>
            <p:cNvSpPr/>
            <p:nvPr/>
          </p:nvSpPr>
          <p:spPr>
            <a:xfrm>
              <a:off x="1651097" y="3715082"/>
              <a:ext cx="2280400"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Ben Linder  </a:t>
              </a:r>
            </a:p>
            <a:p>
              <a:pPr algn="ctr"/>
              <a:r>
                <a:rPr lang="en-US" sz="1400">
                  <a:latin typeface="Figtree"/>
                </a:rPr>
                <a:t>Trustee, 2024-2026</a:t>
              </a:r>
            </a:p>
          </p:txBody>
        </p:sp>
      </p:grpSp>
      <p:grpSp>
        <p:nvGrpSpPr>
          <p:cNvPr id="22" name="Group 21">
            <a:extLst>
              <a:ext uri="{FF2B5EF4-FFF2-40B4-BE49-F238E27FC236}">
                <a16:creationId xmlns:a16="http://schemas.microsoft.com/office/drawing/2014/main" id="{62A32A16-2239-40B2-0198-FA9CA5434330}"/>
              </a:ext>
            </a:extLst>
          </p:cNvPr>
          <p:cNvGrpSpPr/>
          <p:nvPr/>
        </p:nvGrpSpPr>
        <p:grpSpPr>
          <a:xfrm>
            <a:off x="879271" y="4827735"/>
            <a:ext cx="3088953" cy="728513"/>
            <a:chOff x="827372" y="4496995"/>
            <a:chExt cx="3088953" cy="728513"/>
          </a:xfrm>
        </p:grpSpPr>
        <p:pic>
          <p:nvPicPr>
            <p:cNvPr id="23" name="Picture 32" descr="Todd Mosher">
              <a:extLst>
                <a:ext uri="{FF2B5EF4-FFF2-40B4-BE49-F238E27FC236}">
                  <a16:creationId xmlns:a16="http://schemas.microsoft.com/office/drawing/2014/main" id="{B75D13F7-4B9B-ABE5-9945-E4EA89769A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372" y="4530564"/>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0B20279-AE42-AE24-9A42-AFFDCC2B40B9}"/>
                </a:ext>
              </a:extLst>
            </p:cNvPr>
            <p:cNvSpPr/>
            <p:nvPr/>
          </p:nvSpPr>
          <p:spPr>
            <a:xfrm>
              <a:off x="1635925" y="4496995"/>
              <a:ext cx="2280400"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Todd Mosher </a:t>
              </a:r>
            </a:p>
            <a:p>
              <a:pPr algn="ctr"/>
              <a:r>
                <a:rPr lang="en-US" sz="1400">
                  <a:latin typeface="Figtree"/>
                </a:rPr>
                <a:t>Trustee, 2021-2027</a:t>
              </a:r>
            </a:p>
          </p:txBody>
        </p:sp>
      </p:grpSp>
      <p:grpSp>
        <p:nvGrpSpPr>
          <p:cNvPr id="25" name="Group 24">
            <a:extLst>
              <a:ext uri="{FF2B5EF4-FFF2-40B4-BE49-F238E27FC236}">
                <a16:creationId xmlns:a16="http://schemas.microsoft.com/office/drawing/2014/main" id="{2235BC86-86F4-14F9-4CBD-EAD525D6F7D2}"/>
              </a:ext>
            </a:extLst>
          </p:cNvPr>
          <p:cNvGrpSpPr/>
          <p:nvPr/>
        </p:nvGrpSpPr>
        <p:grpSpPr>
          <a:xfrm>
            <a:off x="890099" y="5711296"/>
            <a:ext cx="3086469" cy="710913"/>
            <a:chOff x="838200" y="5346987"/>
            <a:chExt cx="3086469" cy="710913"/>
          </a:xfrm>
        </p:grpSpPr>
        <p:pic>
          <p:nvPicPr>
            <p:cNvPr id="26" name="Picture 26" descr="Karen Willcox">
              <a:extLst>
                <a:ext uri="{FF2B5EF4-FFF2-40B4-BE49-F238E27FC236}">
                  <a16:creationId xmlns:a16="http://schemas.microsoft.com/office/drawing/2014/main" id="{9528CC9B-5DA5-7976-92E1-7E1906C592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 y="5346987"/>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4B814F2-E68F-5E73-9D19-EF4A6E0162AA}"/>
                </a:ext>
              </a:extLst>
            </p:cNvPr>
            <p:cNvSpPr/>
            <p:nvPr/>
          </p:nvSpPr>
          <p:spPr>
            <a:xfrm>
              <a:off x="1644269" y="5362956"/>
              <a:ext cx="2280400"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Karen Willcox  </a:t>
              </a:r>
            </a:p>
            <a:p>
              <a:pPr algn="ctr"/>
              <a:r>
                <a:rPr lang="en-US" sz="1400">
                  <a:latin typeface="Figtree"/>
                </a:rPr>
                <a:t>Trustee, 2020-2026</a:t>
              </a:r>
            </a:p>
          </p:txBody>
        </p:sp>
      </p:grpSp>
      <p:grpSp>
        <p:nvGrpSpPr>
          <p:cNvPr id="28" name="Group 27">
            <a:extLst>
              <a:ext uri="{FF2B5EF4-FFF2-40B4-BE49-F238E27FC236}">
                <a16:creationId xmlns:a16="http://schemas.microsoft.com/office/drawing/2014/main" id="{56F1D961-BC5D-0A93-D3D5-61FCB8D5878F}"/>
              </a:ext>
            </a:extLst>
          </p:cNvPr>
          <p:cNvGrpSpPr/>
          <p:nvPr/>
        </p:nvGrpSpPr>
        <p:grpSpPr>
          <a:xfrm>
            <a:off x="8322776" y="1576995"/>
            <a:ext cx="3122904" cy="705989"/>
            <a:chOff x="8270877" y="1246255"/>
            <a:chExt cx="3122904" cy="705989"/>
          </a:xfrm>
        </p:grpSpPr>
        <p:pic>
          <p:nvPicPr>
            <p:cNvPr id="29" name="Picture 6" descr="Johnathon Caldwell">
              <a:extLst>
                <a:ext uri="{FF2B5EF4-FFF2-40B4-BE49-F238E27FC236}">
                  <a16:creationId xmlns:a16="http://schemas.microsoft.com/office/drawing/2014/main" id="{A3BC0DD4-A32E-9B0A-E26E-C4A9365133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8837" y="1257300"/>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41B5688F-E456-961F-B9E3-5F0B2FEFE68E}"/>
                </a:ext>
              </a:extLst>
            </p:cNvPr>
            <p:cNvSpPr/>
            <p:nvPr/>
          </p:nvSpPr>
          <p:spPr>
            <a:xfrm>
              <a:off x="8270877" y="1246255"/>
              <a:ext cx="2276856"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Johnathon Caldwell </a:t>
              </a:r>
            </a:p>
            <a:p>
              <a:pPr algn="ctr"/>
              <a:r>
                <a:rPr lang="en-US" sz="1400">
                  <a:latin typeface="Figtree"/>
                </a:rPr>
                <a:t>Trustee, 2023-2026</a:t>
              </a:r>
            </a:p>
          </p:txBody>
        </p:sp>
      </p:grpSp>
      <p:grpSp>
        <p:nvGrpSpPr>
          <p:cNvPr id="31" name="Group 30">
            <a:extLst>
              <a:ext uri="{FF2B5EF4-FFF2-40B4-BE49-F238E27FC236}">
                <a16:creationId xmlns:a16="http://schemas.microsoft.com/office/drawing/2014/main" id="{C6FC4E74-ABAC-3B3A-71A2-F19493641DE1}"/>
              </a:ext>
            </a:extLst>
          </p:cNvPr>
          <p:cNvGrpSpPr/>
          <p:nvPr/>
        </p:nvGrpSpPr>
        <p:grpSpPr>
          <a:xfrm>
            <a:off x="8325879" y="2378472"/>
            <a:ext cx="3119801" cy="732357"/>
            <a:chOff x="8273980" y="2047732"/>
            <a:chExt cx="3119801" cy="732357"/>
          </a:xfrm>
        </p:grpSpPr>
        <p:pic>
          <p:nvPicPr>
            <p:cNvPr id="32" name="Picture 10" descr="Tina Ghataore">
              <a:extLst>
                <a:ext uri="{FF2B5EF4-FFF2-40B4-BE49-F238E27FC236}">
                  <a16:creationId xmlns:a16="http://schemas.microsoft.com/office/drawing/2014/main" id="{D18DBB32-7BFE-5F2B-A073-D519A84307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98837" y="2085145"/>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BF0376CB-91FC-D0EA-5ECB-B4B17C0A2304}"/>
                </a:ext>
              </a:extLst>
            </p:cNvPr>
            <p:cNvSpPr/>
            <p:nvPr/>
          </p:nvSpPr>
          <p:spPr>
            <a:xfrm>
              <a:off x="8273980" y="2047732"/>
              <a:ext cx="2276856"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Tina Ghatore</a:t>
              </a:r>
            </a:p>
            <a:p>
              <a:pPr algn="ctr"/>
              <a:r>
                <a:rPr lang="en-US" sz="1400">
                  <a:latin typeface="Figtree"/>
                </a:rPr>
                <a:t>Trustee, 2025-2028</a:t>
              </a:r>
            </a:p>
          </p:txBody>
        </p:sp>
      </p:grpSp>
      <p:grpSp>
        <p:nvGrpSpPr>
          <p:cNvPr id="34" name="Group 33">
            <a:extLst>
              <a:ext uri="{FF2B5EF4-FFF2-40B4-BE49-F238E27FC236}">
                <a16:creationId xmlns:a16="http://schemas.microsoft.com/office/drawing/2014/main" id="{CF9C0777-1B65-C1D7-D993-C8128ED91F22}"/>
              </a:ext>
            </a:extLst>
          </p:cNvPr>
          <p:cNvGrpSpPr/>
          <p:nvPr/>
        </p:nvGrpSpPr>
        <p:grpSpPr>
          <a:xfrm>
            <a:off x="8315940" y="3243730"/>
            <a:ext cx="3129740" cy="694944"/>
            <a:chOff x="8264041" y="2912990"/>
            <a:chExt cx="3129740" cy="694944"/>
          </a:xfrm>
        </p:grpSpPr>
        <p:pic>
          <p:nvPicPr>
            <p:cNvPr id="35" name="Picture 14" descr="R. Steven Justice">
              <a:extLst>
                <a:ext uri="{FF2B5EF4-FFF2-40B4-BE49-F238E27FC236}">
                  <a16:creationId xmlns:a16="http://schemas.microsoft.com/office/drawing/2014/main" id="{B7D2F841-C84E-BBDA-21A8-69D94AEF37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98837" y="2912990"/>
              <a:ext cx="694944" cy="69494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275EE26D-4843-7FC7-FFFF-FDA6DCD49F1F}"/>
                </a:ext>
              </a:extLst>
            </p:cNvPr>
            <p:cNvSpPr/>
            <p:nvPr/>
          </p:nvSpPr>
          <p:spPr>
            <a:xfrm>
              <a:off x="8264041" y="2912990"/>
              <a:ext cx="2280400"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R. Steven Justice  </a:t>
              </a:r>
            </a:p>
            <a:p>
              <a:pPr algn="ctr"/>
              <a:r>
                <a:rPr lang="en-US" sz="1400">
                  <a:latin typeface="Figtree"/>
                </a:rPr>
                <a:t>Treasurer, 2024-2027</a:t>
              </a:r>
            </a:p>
          </p:txBody>
        </p:sp>
      </p:grpSp>
      <p:grpSp>
        <p:nvGrpSpPr>
          <p:cNvPr id="37" name="Group 36">
            <a:extLst>
              <a:ext uri="{FF2B5EF4-FFF2-40B4-BE49-F238E27FC236}">
                <a16:creationId xmlns:a16="http://schemas.microsoft.com/office/drawing/2014/main" id="{5A1AB6EF-0422-48E2-CC3F-6F6981B26510}"/>
              </a:ext>
            </a:extLst>
          </p:cNvPr>
          <p:cNvGrpSpPr/>
          <p:nvPr/>
        </p:nvGrpSpPr>
        <p:grpSpPr>
          <a:xfrm>
            <a:off x="8327652" y="4048564"/>
            <a:ext cx="3118028" cy="717955"/>
            <a:chOff x="8275753" y="3717824"/>
            <a:chExt cx="3118028" cy="717955"/>
          </a:xfrm>
        </p:grpSpPr>
        <p:pic>
          <p:nvPicPr>
            <p:cNvPr id="38" name="Picture 18" descr="Jill M. Marlowe">
              <a:extLst>
                <a:ext uri="{FF2B5EF4-FFF2-40B4-BE49-F238E27FC236}">
                  <a16:creationId xmlns:a16="http://schemas.microsoft.com/office/drawing/2014/main" id="{DCAFB35E-CE80-0C8B-9395-B0CB5A7503F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98837" y="3740835"/>
              <a:ext cx="694944" cy="6949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BD5A9235-E963-F40C-5FFE-DBEC6D6B5716}"/>
                </a:ext>
              </a:extLst>
            </p:cNvPr>
            <p:cNvSpPr/>
            <p:nvPr/>
          </p:nvSpPr>
          <p:spPr>
            <a:xfrm>
              <a:off x="8275753" y="3717824"/>
              <a:ext cx="2280400"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Jill Marlowe</a:t>
              </a:r>
            </a:p>
            <a:p>
              <a:pPr algn="ctr"/>
              <a:r>
                <a:rPr lang="en-US" sz="1400">
                  <a:latin typeface="Figtree"/>
                </a:rPr>
                <a:t>Trustee, 2025-2028</a:t>
              </a:r>
            </a:p>
          </p:txBody>
        </p:sp>
      </p:grpSp>
      <p:grpSp>
        <p:nvGrpSpPr>
          <p:cNvPr id="40" name="Group 39">
            <a:extLst>
              <a:ext uri="{FF2B5EF4-FFF2-40B4-BE49-F238E27FC236}">
                <a16:creationId xmlns:a16="http://schemas.microsoft.com/office/drawing/2014/main" id="{E4BE96C2-B57F-11C4-99FF-CDED632A2870}"/>
              </a:ext>
            </a:extLst>
          </p:cNvPr>
          <p:cNvGrpSpPr/>
          <p:nvPr/>
        </p:nvGrpSpPr>
        <p:grpSpPr>
          <a:xfrm>
            <a:off x="8315940" y="4899420"/>
            <a:ext cx="3129740" cy="705989"/>
            <a:chOff x="8264041" y="4568680"/>
            <a:chExt cx="3129740" cy="705989"/>
          </a:xfrm>
        </p:grpSpPr>
        <p:pic>
          <p:nvPicPr>
            <p:cNvPr id="41" name="Picture 34" descr="Cheryl O’Keefe">
              <a:extLst>
                <a:ext uri="{FF2B5EF4-FFF2-40B4-BE49-F238E27FC236}">
                  <a16:creationId xmlns:a16="http://schemas.microsoft.com/office/drawing/2014/main" id="{21428434-1276-D121-7297-072DA5B124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98837" y="4568680"/>
              <a:ext cx="694944" cy="6949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1032F541-8FD1-FC51-621D-82CBB79002B9}"/>
                </a:ext>
              </a:extLst>
            </p:cNvPr>
            <p:cNvSpPr/>
            <p:nvPr/>
          </p:nvSpPr>
          <p:spPr>
            <a:xfrm>
              <a:off x="8264041" y="4579725"/>
              <a:ext cx="2280400"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Cheryl O’Keefe</a:t>
              </a:r>
            </a:p>
            <a:p>
              <a:pPr algn="ctr"/>
              <a:r>
                <a:rPr lang="en-US" sz="1400">
                  <a:latin typeface="Figtree"/>
                </a:rPr>
                <a:t>Trustee, 2024-2027</a:t>
              </a:r>
            </a:p>
          </p:txBody>
        </p:sp>
      </p:grpSp>
      <p:grpSp>
        <p:nvGrpSpPr>
          <p:cNvPr id="43" name="Group 42">
            <a:extLst>
              <a:ext uri="{FF2B5EF4-FFF2-40B4-BE49-F238E27FC236}">
                <a16:creationId xmlns:a16="http://schemas.microsoft.com/office/drawing/2014/main" id="{DC0A324B-6A00-A1DE-D94E-FC004ABB1B75}"/>
              </a:ext>
            </a:extLst>
          </p:cNvPr>
          <p:cNvGrpSpPr/>
          <p:nvPr/>
        </p:nvGrpSpPr>
        <p:grpSpPr>
          <a:xfrm>
            <a:off x="8324107" y="5715299"/>
            <a:ext cx="3121573" cy="706910"/>
            <a:chOff x="8272208" y="5384559"/>
            <a:chExt cx="3121573" cy="706910"/>
          </a:xfrm>
        </p:grpSpPr>
        <p:pic>
          <p:nvPicPr>
            <p:cNvPr id="44" name="Picture 28" descr="Clay Mowry">
              <a:extLst>
                <a:ext uri="{FF2B5EF4-FFF2-40B4-BE49-F238E27FC236}">
                  <a16:creationId xmlns:a16="http://schemas.microsoft.com/office/drawing/2014/main" id="{7180C128-8300-65C9-3776-830810AA1F0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98837" y="5396525"/>
              <a:ext cx="694944" cy="6949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3A0583DC-6FE6-4EE2-EA9E-7FFA262A04D9}"/>
                </a:ext>
              </a:extLst>
            </p:cNvPr>
            <p:cNvSpPr/>
            <p:nvPr/>
          </p:nvSpPr>
          <p:spPr>
            <a:xfrm>
              <a:off x="8272208" y="5384559"/>
              <a:ext cx="2280400" cy="69494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Figtree"/>
                </a:rPr>
                <a:t>Clay Mowry</a:t>
              </a:r>
            </a:p>
            <a:p>
              <a:pPr algn="ctr"/>
              <a:r>
                <a:rPr lang="en-US" sz="1400">
                  <a:latin typeface="Figtree"/>
                </a:rPr>
                <a:t>Secretary (ex officio)</a:t>
              </a:r>
            </a:p>
          </p:txBody>
        </p:sp>
      </p:grpSp>
      <p:cxnSp>
        <p:nvCxnSpPr>
          <p:cNvPr id="46" name="Straight Connector 45">
            <a:extLst>
              <a:ext uri="{FF2B5EF4-FFF2-40B4-BE49-F238E27FC236}">
                <a16:creationId xmlns:a16="http://schemas.microsoft.com/office/drawing/2014/main" id="{678726BC-599C-E9C9-1113-E9227289C452}"/>
              </a:ext>
            </a:extLst>
          </p:cNvPr>
          <p:cNvCxnSpPr>
            <a:cxnSpLocks/>
          </p:cNvCxnSpPr>
          <p:nvPr/>
        </p:nvCxnSpPr>
        <p:spPr>
          <a:xfrm>
            <a:off x="6147899" y="1233108"/>
            <a:ext cx="0" cy="48256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3DF0D8A-9919-486D-7526-AC01C6E504F8}"/>
              </a:ext>
            </a:extLst>
          </p:cNvPr>
          <p:cNvCxnSpPr>
            <a:stCxn id="27" idx="3"/>
            <a:endCxn id="45" idx="1"/>
          </p:cNvCxnSpPr>
          <p:nvPr/>
        </p:nvCxnSpPr>
        <p:spPr>
          <a:xfrm flipV="1">
            <a:off x="3976568" y="6062771"/>
            <a:ext cx="4347539" cy="119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ACE49FF-74FF-6E8F-B622-69C5E17AAF6E}"/>
              </a:ext>
            </a:extLst>
          </p:cNvPr>
          <p:cNvCxnSpPr/>
          <p:nvPr/>
        </p:nvCxnSpPr>
        <p:spPr>
          <a:xfrm flipV="1">
            <a:off x="3962494" y="5202793"/>
            <a:ext cx="4347539" cy="119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6174B3B-61FB-E5DF-E473-CAED59938EED}"/>
              </a:ext>
            </a:extLst>
          </p:cNvPr>
          <p:cNvCxnSpPr/>
          <p:nvPr/>
        </p:nvCxnSpPr>
        <p:spPr>
          <a:xfrm flipV="1">
            <a:off x="3973024" y="4348798"/>
            <a:ext cx="4347539" cy="119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3CD6974-025C-AA5E-E79D-97DC22F03A2B}"/>
              </a:ext>
            </a:extLst>
          </p:cNvPr>
          <p:cNvCxnSpPr/>
          <p:nvPr/>
        </p:nvCxnSpPr>
        <p:spPr>
          <a:xfrm flipV="1">
            <a:off x="3956965" y="3569951"/>
            <a:ext cx="4347539" cy="119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6FD51A6-43D3-057F-CB6F-179EE3F4E837}"/>
              </a:ext>
            </a:extLst>
          </p:cNvPr>
          <p:cNvCxnSpPr/>
          <p:nvPr/>
        </p:nvCxnSpPr>
        <p:spPr>
          <a:xfrm flipV="1">
            <a:off x="3947624" y="2725942"/>
            <a:ext cx="4347539" cy="119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719CA42-7E09-A0F5-0E2B-2BAE5216DC35}"/>
              </a:ext>
            </a:extLst>
          </p:cNvPr>
          <p:cNvCxnSpPr/>
          <p:nvPr/>
        </p:nvCxnSpPr>
        <p:spPr>
          <a:xfrm flipV="1">
            <a:off x="3956965" y="1967559"/>
            <a:ext cx="4347539" cy="119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3" name="Slide Number Placeholder 1">
            <a:extLst>
              <a:ext uri="{FF2B5EF4-FFF2-40B4-BE49-F238E27FC236}">
                <a16:creationId xmlns:a16="http://schemas.microsoft.com/office/drawing/2014/main" id="{5BE5E619-0AB1-1BCC-4DB0-1D886D5B409F}"/>
              </a:ext>
            </a:extLst>
          </p:cNvPr>
          <p:cNvSpPr txBox="1">
            <a:spLocks/>
          </p:cNvSpPr>
          <p:nvPr/>
        </p:nvSpPr>
        <p:spPr>
          <a:xfrm>
            <a:off x="11667879" y="6784870"/>
            <a:ext cx="576020" cy="228600"/>
          </a:xfrm>
          <a:prstGeom prst="rect">
            <a:avLst/>
          </a:prstGeom>
        </p:spPr>
        <p:txBody>
          <a:bodyPr lIns="0" tIns="0" rIns="0" bIns="0" anchor="ctr"/>
          <a:lstStyle>
            <a:defPPr>
              <a:defRPr lang="en-US"/>
            </a:defPPr>
            <a:lvl1pPr marL="0" algn="l" defTabSz="914400" rtl="0" eaLnBrk="1" latinLnBrk="0" hangingPunct="1">
              <a:defRPr sz="1000" b="0" i="0" kern="1200">
                <a:solidFill>
                  <a:schemeClr val="bg1">
                    <a:lumMod val="65000"/>
                  </a:schemeClr>
                </a:solidFill>
                <a:latin typeface="Figtre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BCB428-D880-FC4A-9B26-64132A65A030}" type="slidenum">
              <a:rPr lang="en-US" smtClean="0"/>
              <a:pPr/>
              <a:t>7</a:t>
            </a:fld>
            <a:endParaRPr lang="en-US" dirty="0"/>
          </a:p>
        </p:txBody>
      </p:sp>
    </p:spTree>
    <p:extLst>
      <p:ext uri="{BB962C8B-B14F-4D97-AF65-F5344CB8AC3E}">
        <p14:creationId xmlns:p14="http://schemas.microsoft.com/office/powerpoint/2010/main" val="380146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1920-1CEE-CF09-9C7F-39BBF0661600}"/>
              </a:ext>
            </a:extLst>
          </p:cNvPr>
          <p:cNvSpPr>
            <a:spLocks noGrp="1"/>
          </p:cNvSpPr>
          <p:nvPr>
            <p:ph type="title"/>
          </p:nvPr>
        </p:nvSpPr>
        <p:spPr>
          <a:xfrm>
            <a:off x="517590" y="359435"/>
            <a:ext cx="11318000" cy="1169207"/>
          </a:xfrm>
        </p:spPr>
        <p:txBody>
          <a:bodyPr/>
          <a:lstStyle/>
          <a:p>
            <a:r>
              <a:rPr lang="en-US">
                <a:latin typeface="Figtree SemiBold"/>
              </a:rPr>
              <a:t>Board of Trustees </a:t>
            </a:r>
            <a:r>
              <a:rPr lang="en-US" dirty="0">
                <a:latin typeface="Figtree SemiBold"/>
              </a:rPr>
              <a:t>Election </a:t>
            </a:r>
            <a:endParaRPr lang="en-US" dirty="0"/>
          </a:p>
        </p:txBody>
      </p:sp>
      <p:sp>
        <p:nvSpPr>
          <p:cNvPr id="3" name="Content Placeholder 2">
            <a:extLst>
              <a:ext uri="{FF2B5EF4-FFF2-40B4-BE49-F238E27FC236}">
                <a16:creationId xmlns:a16="http://schemas.microsoft.com/office/drawing/2014/main" id="{CB669313-02D3-F995-B9E6-0F09CC523925}"/>
              </a:ext>
            </a:extLst>
          </p:cNvPr>
          <p:cNvSpPr>
            <a:spLocks noGrp="1"/>
          </p:cNvSpPr>
          <p:nvPr>
            <p:ph idx="1"/>
          </p:nvPr>
        </p:nvSpPr>
        <p:spPr>
          <a:xfrm>
            <a:off x="517590" y="1361799"/>
            <a:ext cx="10836210" cy="4125722"/>
          </a:xfrm>
        </p:spPr>
        <p:txBody>
          <a:bodyPr lIns="0" tIns="0" rIns="0" bIns="0" anchor="t">
            <a:noAutofit/>
          </a:bodyPr>
          <a:lstStyle/>
          <a:p>
            <a:pPr lvl="1" indent="0">
              <a:buNone/>
            </a:pPr>
            <a:endParaRPr lang="en-US" sz="2400" dirty="0"/>
          </a:p>
          <a:p>
            <a:pPr marL="285750" indent="-285750">
              <a:buFont typeface="Arial" panose="05000000000000000000" pitchFamily="2" charset="2"/>
              <a:buChar char="•"/>
            </a:pPr>
            <a:r>
              <a:rPr lang="en-US" sz="2400">
                <a:latin typeface="Figtree"/>
              </a:rPr>
              <a:t>Election for the Three At-Large positions will be held at the Council of Directors Meeting on 14 January </a:t>
            </a:r>
            <a:r>
              <a:rPr lang="en-US" sz="2400" dirty="0">
                <a:latin typeface="Figtree"/>
              </a:rPr>
              <a:t>2026</a:t>
            </a:r>
            <a:endParaRPr lang="en-US" sz="2400">
              <a:latin typeface="Figtree"/>
            </a:endParaRPr>
          </a:p>
          <a:p>
            <a:pPr marL="285750" indent="-285750">
              <a:buFont typeface="Arial" panose="05000000000000000000" pitchFamily="2" charset="2"/>
              <a:buChar char="•"/>
            </a:pPr>
            <a:r>
              <a:rPr lang="en-US" sz="2400">
                <a:latin typeface="Figtree"/>
              </a:rPr>
              <a:t>Election for the Treasurer-Elect position will be held at the Board of Trustees Meeting on 6 February 2026</a:t>
            </a:r>
          </a:p>
          <a:p>
            <a:pPr marL="285750" indent="-285750">
              <a:buFont typeface="Arial" panose="05000000000000000000" pitchFamily="2" charset="2"/>
              <a:buChar char="•"/>
            </a:pPr>
            <a:endParaRPr lang="en-US" sz="2400"/>
          </a:p>
          <a:p>
            <a:pPr algn="ctr"/>
            <a:endParaRPr lang="en-US" sz="2400" b="1"/>
          </a:p>
          <a:p>
            <a:pPr algn="ctr"/>
            <a:r>
              <a:rPr lang="en-US" sz="2400" b="1"/>
              <a:t>New terms will begin at the end of the </a:t>
            </a:r>
          </a:p>
          <a:p>
            <a:pPr algn="ctr"/>
            <a:r>
              <a:rPr lang="en-US" sz="2400" b="1"/>
              <a:t>Spring Business Meeting</a:t>
            </a:r>
          </a:p>
          <a:p>
            <a:pPr marL="285750" indent="-285750">
              <a:buFont typeface="Arial" panose="05000000000000000000" pitchFamily="2" charset="2"/>
              <a:buChar char="•"/>
            </a:pPr>
            <a:endParaRPr lang="en-US" sz="2400" dirty="0"/>
          </a:p>
          <a:p>
            <a:endParaRPr lang="en-US" sz="2400" dirty="0"/>
          </a:p>
        </p:txBody>
      </p:sp>
    </p:spTree>
    <p:extLst>
      <p:ext uri="{BB962C8B-B14F-4D97-AF65-F5344CB8AC3E}">
        <p14:creationId xmlns:p14="http://schemas.microsoft.com/office/powerpoint/2010/main" val="1871406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219AD-DF95-F8A4-B831-A3ACB97B86FF}"/>
              </a:ext>
            </a:extLst>
          </p:cNvPr>
          <p:cNvSpPr>
            <a:spLocks noGrp="1"/>
          </p:cNvSpPr>
          <p:nvPr>
            <p:ph type="title" idx="4294967295"/>
          </p:nvPr>
        </p:nvSpPr>
        <p:spPr>
          <a:xfrm>
            <a:off x="437356" y="573693"/>
            <a:ext cx="11317287" cy="1169988"/>
          </a:xfrm>
          <a:prstGeom prst="rect">
            <a:avLst/>
          </a:prstGeom>
        </p:spPr>
        <p:txBody>
          <a:bodyPr lIns="91440" tIns="45720" rIns="91440" bIns="45720" anchor="t"/>
          <a:lstStyle/>
          <a:p>
            <a:r>
              <a:rPr lang="en-US" dirty="0">
                <a:solidFill>
                  <a:schemeClr val="bg1"/>
                </a:solidFill>
                <a:latin typeface="Figtree SemiBold"/>
              </a:rPr>
              <a:t>Voting Rights Extension </a:t>
            </a:r>
            <a:endParaRPr lang="en-US" dirty="0">
              <a:solidFill>
                <a:schemeClr val="bg1"/>
              </a:solidFill>
            </a:endParaRPr>
          </a:p>
        </p:txBody>
      </p:sp>
      <p:sp>
        <p:nvSpPr>
          <p:cNvPr id="3" name="Content Placeholder 2">
            <a:extLst>
              <a:ext uri="{FF2B5EF4-FFF2-40B4-BE49-F238E27FC236}">
                <a16:creationId xmlns:a16="http://schemas.microsoft.com/office/drawing/2014/main" id="{B7621A23-2C4D-ECB5-7AC4-CE8620E08081}"/>
              </a:ext>
            </a:extLst>
          </p:cNvPr>
          <p:cNvSpPr>
            <a:spLocks noGrp="1"/>
          </p:cNvSpPr>
          <p:nvPr>
            <p:ph idx="4294967295"/>
          </p:nvPr>
        </p:nvSpPr>
        <p:spPr>
          <a:xfrm>
            <a:off x="533483" y="1386063"/>
            <a:ext cx="6919913" cy="5043487"/>
          </a:xfrm>
          <a:prstGeom prst="rect">
            <a:avLst/>
          </a:prstGeom>
        </p:spPr>
        <p:txBody>
          <a:bodyPr lIns="0" tIns="0" rIns="0" bIns="0" anchor="t">
            <a:noAutofit/>
          </a:bodyPr>
          <a:lstStyle/>
          <a:p>
            <a:pPr marL="0" indent="0">
              <a:buNone/>
            </a:pPr>
            <a:r>
              <a:rPr lang="en-US" sz="2400" dirty="0">
                <a:solidFill>
                  <a:schemeClr val="bg1"/>
                </a:solidFill>
                <a:latin typeface="Figtree"/>
              </a:rPr>
              <a:t>Board policy updated in November states:</a:t>
            </a:r>
            <a:br>
              <a:rPr lang="en-US" sz="2400" dirty="0">
                <a:latin typeface="Figtree"/>
              </a:rPr>
            </a:br>
            <a:r>
              <a:rPr lang="en-US" sz="2400" dirty="0">
                <a:solidFill>
                  <a:schemeClr val="bg1"/>
                </a:solidFill>
                <a:latin typeface="Figtree"/>
              </a:rPr>
              <a:t> </a:t>
            </a:r>
          </a:p>
          <a:p>
            <a:pPr marL="0" indent="0">
              <a:lnSpc>
                <a:spcPct val="150000"/>
              </a:lnSpc>
              <a:buNone/>
            </a:pPr>
            <a:r>
              <a:rPr lang="en-US" sz="1800" i="1" dirty="0">
                <a:solidFill>
                  <a:schemeClr val="bg1"/>
                </a:solidFill>
                <a:latin typeface="Figtree"/>
              </a:rPr>
              <a:t>“All individual members paying the professional or premium dues rate, in effect at the time, whether they are eligible for a discount or not and regardless of whether the dues are paid by another party on the individual’s behalf, such as an employer, corporate member, or other party, shall be eligible to vote in any election open to the general membership including constitutional amendments, the office of President-elect, and elected members of the Council of Directors regardless of the individual’s membership grade commencing with the 2026-27 election cycle.”</a:t>
            </a:r>
          </a:p>
        </p:txBody>
      </p:sp>
      <p:graphicFrame>
        <p:nvGraphicFramePr>
          <p:cNvPr id="5" name="Chart 4">
            <a:extLst>
              <a:ext uri="{FF2B5EF4-FFF2-40B4-BE49-F238E27FC236}">
                <a16:creationId xmlns:a16="http://schemas.microsoft.com/office/drawing/2014/main" id="{36A41DD8-01C4-2927-D174-4C59B68084F1}"/>
              </a:ext>
            </a:extLst>
          </p:cNvPr>
          <p:cNvGraphicFramePr/>
          <p:nvPr>
            <p:extLst>
              <p:ext uri="{D42A27DB-BD31-4B8C-83A1-F6EECF244321}">
                <p14:modId xmlns:p14="http://schemas.microsoft.com/office/powerpoint/2010/main" val="3513528927"/>
              </p:ext>
            </p:extLst>
          </p:nvPr>
        </p:nvGraphicFramePr>
        <p:xfrm>
          <a:off x="7517960" y="1911127"/>
          <a:ext cx="4944215" cy="373820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A920AD75-1304-806D-344E-255253365FE0}"/>
              </a:ext>
            </a:extLst>
          </p:cNvPr>
          <p:cNvSpPr txBox="1"/>
          <p:nvPr/>
        </p:nvSpPr>
        <p:spPr>
          <a:xfrm>
            <a:off x="7976009" y="1374349"/>
            <a:ext cx="6097604" cy="369332"/>
          </a:xfrm>
          <a:prstGeom prst="rect">
            <a:avLst/>
          </a:prstGeom>
          <a:noFill/>
        </p:spPr>
        <p:txBody>
          <a:bodyPr wrap="square">
            <a:spAutoFit/>
          </a:bodyPr>
          <a:lstStyle/>
          <a:p>
            <a:r>
              <a:rPr kumimoji="0" lang="en-US" b="1" i="0" u="none" strike="noStrike" kern="1200" cap="none" spc="0" normalizeH="0" baseline="0" noProof="0" dirty="0">
                <a:ln>
                  <a:noFill/>
                </a:ln>
                <a:solidFill>
                  <a:srgbClr val="FFFFFF"/>
                </a:solidFill>
                <a:effectLst/>
                <a:uLnTx/>
                <a:uFillTx/>
                <a:latin typeface="Figtree SemiBold"/>
                <a:ea typeface="+mj-ea"/>
                <a:cs typeface="+mj-cs"/>
              </a:rPr>
              <a:t>FY25 Eligible Votership Breakdown</a:t>
            </a:r>
            <a:endParaRPr lang="en-US" sz="900" dirty="0"/>
          </a:p>
        </p:txBody>
      </p:sp>
    </p:spTree>
    <p:extLst>
      <p:ext uri="{BB962C8B-B14F-4D97-AF65-F5344CB8AC3E}">
        <p14:creationId xmlns:p14="http://schemas.microsoft.com/office/powerpoint/2010/main" val="1606881786"/>
      </p:ext>
    </p:extLst>
  </p:cSld>
  <p:clrMapOvr>
    <a:masterClrMapping/>
  </p:clrMapOvr>
</p:sld>
</file>

<file path=ppt/theme/theme1.xml><?xml version="1.0" encoding="utf-8"?>
<a:theme xmlns:a="http://schemas.openxmlformats.org/drawingml/2006/main" name="Office Theme">
  <a:themeElements>
    <a:clrScheme name="AIAA 2025">
      <a:dk1>
        <a:srgbClr val="000000"/>
      </a:dk1>
      <a:lt1>
        <a:srgbClr val="FFFFFF"/>
      </a:lt1>
      <a:dk2>
        <a:srgbClr val="1A3C6D"/>
      </a:dk2>
      <a:lt2>
        <a:srgbClr val="E8E8E8"/>
      </a:lt2>
      <a:accent1>
        <a:srgbClr val="1A3C6D"/>
      </a:accent1>
      <a:accent2>
        <a:srgbClr val="3079A7"/>
      </a:accent2>
      <a:accent3>
        <a:srgbClr val="742A88"/>
      </a:accent3>
      <a:accent4>
        <a:srgbClr val="F1B82C"/>
      </a:accent4>
      <a:accent5>
        <a:srgbClr val="65A602"/>
      </a:accent5>
      <a:accent6>
        <a:srgbClr val="CC4100"/>
      </a:accent6>
      <a:hlink>
        <a:srgbClr val="3079A7"/>
      </a:hlink>
      <a:folHlink>
        <a:srgbClr val="3079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43CE146747AA419CD0AFD256591BE0" ma:contentTypeVersion="20" ma:contentTypeDescription="Create a new document." ma:contentTypeScope="" ma:versionID="97b33170d4a2db384b8343a0c472ce1a">
  <xsd:schema xmlns:xsd="http://www.w3.org/2001/XMLSchema" xmlns:xs="http://www.w3.org/2001/XMLSchema" xmlns:p="http://schemas.microsoft.com/office/2006/metadata/properties" xmlns:ns2="a4c62fdf-15b4-4df4-aa4b-62464ee4d972" xmlns:ns3="23e277e0-41f9-4c19-952a-501b71f6c7ab" targetNamespace="http://schemas.microsoft.com/office/2006/metadata/properties" ma:root="true" ma:fieldsID="176c6a065c5e66f822fb6d20b3fefadd" ns2:_="" ns3:_="">
    <xsd:import namespace="a4c62fdf-15b4-4df4-aa4b-62464ee4d972"/>
    <xsd:import namespace="23e277e0-41f9-4c19-952a-501b71f6c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Date_x0020_Created"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62fdf-15b4-4df4-aa4b-62464ee4d9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ate_x0020_Created" ma:index="12" nillable="true" ma:displayName="Date Created" ma:format="DateOnly" ma:internalName="Date_x0020_Created">
      <xsd:simpleType>
        <xsd:restriction base="dms:DateTim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401fb7b-5705-44ee-9f07-be1e4953ad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e277e0-41f9-4c19-952a-501b71f6c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3b23b7-c12d-406c-9e97-eb497aa218d8}" ma:internalName="TaxCatchAll" ma:showField="CatchAllData" ma:web="23e277e0-41f9-4c19-952a-501b71f6c7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e277e0-41f9-4c19-952a-501b71f6c7ab" xsi:nil="true"/>
    <Date_x0020_Created xmlns="a4c62fdf-15b4-4df4-aa4b-62464ee4d972" xsi:nil="true"/>
    <lcf76f155ced4ddcb4097134ff3c332f xmlns="a4c62fdf-15b4-4df4-aa4b-62464ee4d97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DA1613-1A6B-4C74-9DD4-8B2D8A3BC3EB}">
  <ds:schemaRefs>
    <ds:schemaRef ds:uri="23e277e0-41f9-4c19-952a-501b71f6c7ab"/>
    <ds:schemaRef ds:uri="a4c62fdf-15b4-4df4-aa4b-62464ee4d9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698C54-D456-4B59-9213-0C34E33A0D40}">
  <ds:schemaRefs>
    <ds:schemaRef ds:uri="http://schemas.microsoft.com/sharepoint/v3/contenttype/forms"/>
  </ds:schemaRefs>
</ds:datastoreItem>
</file>

<file path=customXml/itemProps3.xml><?xml version="1.0" encoding="utf-8"?>
<ds:datastoreItem xmlns:ds="http://schemas.openxmlformats.org/officeDocument/2006/customXml" ds:itemID="{78F46182-C4E9-496F-9A00-5EE54A88018B}">
  <ds:schemaRef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purl.org/dc/terms/"/>
    <ds:schemaRef ds:uri="http://schemas.microsoft.com/office/2006/metadata/properties"/>
    <ds:schemaRef ds:uri="http://purl.org/dc/elements/1.1/"/>
    <ds:schemaRef ds:uri="23e277e0-41f9-4c19-952a-501b71f6c7ab"/>
    <ds:schemaRef ds:uri="a4c62fdf-15b4-4df4-aa4b-62464ee4d97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2305</TotalTime>
  <Words>1927</Words>
  <Application>Microsoft Office PowerPoint</Application>
  <PresentationFormat>Widescreen</PresentationFormat>
  <Paragraphs>405</Paragraphs>
  <Slides>32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Aptos</vt:lpstr>
      <vt:lpstr>Arial</vt:lpstr>
      <vt:lpstr>Arial,Sans-Serif</vt:lpstr>
      <vt:lpstr>Figtree</vt:lpstr>
      <vt:lpstr>Figtree Medium</vt:lpstr>
      <vt:lpstr>Figtree SemiBold</vt:lpstr>
      <vt:lpstr>Figtrree</vt:lpstr>
      <vt:lpstr>Office Theme</vt:lpstr>
      <vt:lpstr>Town Hall Meeting</vt:lpstr>
      <vt:lpstr>Agenda</vt:lpstr>
      <vt:lpstr>Council of Directors Update</vt:lpstr>
      <vt:lpstr>PowerPoint Presentation</vt:lpstr>
      <vt:lpstr>Council Meetings Highlights</vt:lpstr>
      <vt:lpstr>Board of Trustees Update</vt:lpstr>
      <vt:lpstr>PowerPoint Presentation</vt:lpstr>
      <vt:lpstr>Board of Trustees Election </vt:lpstr>
      <vt:lpstr>Voting Rights Extension </vt:lpstr>
      <vt:lpstr>Board-Directed Committee Term Limits</vt:lpstr>
      <vt:lpstr>2026 Honorary Fellows and Fellows </vt:lpstr>
      <vt:lpstr>2026 Premier Award Recipients  </vt:lpstr>
      <vt:lpstr>Institute Update</vt:lpstr>
      <vt:lpstr>Institute Financials FY25 (000s)</vt:lpstr>
      <vt:lpstr>Institute Financials FY26Nov (000s)</vt:lpstr>
      <vt:lpstr>Welcome New Staff </vt:lpstr>
      <vt:lpstr>AIAA 2026: What’s Ahead  </vt:lpstr>
      <vt:lpstr>PowerPoint Presentation</vt:lpstr>
      <vt:lpstr>PowerPoint Presentation</vt:lpstr>
      <vt:lpstr>PowerPoint Presentation</vt:lpstr>
      <vt:lpstr>ASCEND Update Natalia Larrea Brito</vt:lpstr>
      <vt:lpstr>ASCEND </vt:lpstr>
      <vt:lpstr>ASCEND 2026 | Status overview</vt:lpstr>
      <vt:lpstr>ASCEND 2026 | Event Partners</vt:lpstr>
      <vt:lpstr>ASCEND 2026 | Program At-A-Glance</vt:lpstr>
      <vt:lpstr>ASCEND 2026 | Program Topics</vt:lpstr>
      <vt:lpstr>ASCEND 2026  At-A-Glance</vt:lpstr>
      <vt:lpstr>PowerPoint Presentation</vt:lpstr>
      <vt:lpstr>PowerPoint Presentation</vt:lpstr>
      <vt:lpstr>PowerPoint Presentation</vt:lpstr>
      <vt:lpstr> Next Virtual Town Hall Meeting  18 February 2026 12 – 1 p.m.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Somer Blackwell</dc:creator>
  <cp:lastModifiedBy>Merrie Scott</cp:lastModifiedBy>
  <cp:revision>3</cp:revision>
  <cp:lastPrinted>2025-10-07T19:59:18Z</cp:lastPrinted>
  <dcterms:created xsi:type="dcterms:W3CDTF">2025-03-03T19:36:00Z</dcterms:created>
  <dcterms:modified xsi:type="dcterms:W3CDTF">2026-01-20T16:41:52Z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0x010100E143CE146747AA419CD0AFD256591BE0</vt:lpwstr>
  </property>
  <property fmtid="{D5CDD505-2E9C-101B-9397-08002B2CF9AE}" pid="3" name="MediaServiceImageTags">
    <vt:lpwstr/>
  </property>
</Properties>
</file>